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7"/>
  </p:notesMasterIdLst>
  <p:sldIdLst>
    <p:sldId id="256" r:id="rId2"/>
    <p:sldId id="258" r:id="rId3"/>
    <p:sldId id="259" r:id="rId4"/>
    <p:sldId id="260" r:id="rId5"/>
    <p:sldId id="278" r:id="rId6"/>
    <p:sldId id="264" r:id="rId7"/>
    <p:sldId id="269" r:id="rId8"/>
    <p:sldId id="273" r:id="rId9"/>
    <p:sldId id="272" r:id="rId10"/>
    <p:sldId id="279" r:id="rId11"/>
    <p:sldId id="275" r:id="rId12"/>
    <p:sldId id="262" r:id="rId13"/>
    <p:sldId id="276" r:id="rId14"/>
    <p:sldId id="277"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3"/>
    <p:restoredTop sz="95255"/>
  </p:normalViewPr>
  <p:slideViewPr>
    <p:cSldViewPr snapToGrid="0" snapToObjects="1">
      <p:cViewPr>
        <p:scale>
          <a:sx n="94" d="100"/>
          <a:sy n="94" d="100"/>
        </p:scale>
        <p:origin x="48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Compliance of Diabetic Patients</a:t>
            </a:r>
            <a:r>
              <a:rPr lang="en-US" baseline="0" dirty="0" smtClean="0"/>
              <a:t> 2020-2023</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2020.0</c:v>
                </c:pt>
                <c:pt idx="1">
                  <c:v>2021.0</c:v>
                </c:pt>
                <c:pt idx="2">
                  <c:v>2022.0</c:v>
                </c:pt>
                <c:pt idx="3">
                  <c:v>2023.0</c:v>
                </c:pt>
              </c:numCache>
            </c:numRef>
          </c:cat>
          <c:val>
            <c:numRef>
              <c:f>Sheet1!$B$2:$B$5</c:f>
              <c:numCache>
                <c:formatCode>General</c:formatCode>
                <c:ptCount val="4"/>
                <c:pt idx="0">
                  <c:v>22.0</c:v>
                </c:pt>
                <c:pt idx="1">
                  <c:v>30.0</c:v>
                </c:pt>
                <c:pt idx="2">
                  <c:v>35.0</c:v>
                </c:pt>
                <c:pt idx="3">
                  <c:v>45.0</c:v>
                </c:pt>
              </c:numCache>
            </c:numRef>
          </c:val>
          <c:smooth val="0"/>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2020.0</c:v>
                </c:pt>
                <c:pt idx="1">
                  <c:v>2021.0</c:v>
                </c:pt>
                <c:pt idx="2">
                  <c:v>2022.0</c:v>
                </c:pt>
                <c:pt idx="3">
                  <c:v>2023.0</c:v>
                </c:pt>
              </c:numCache>
            </c:numRef>
          </c:cat>
          <c:val>
            <c:numRef>
              <c:f>Sheet1!$C$2:$C$5</c:f>
              <c:numCache>
                <c:formatCode>General</c:formatCode>
                <c:ptCount val="4"/>
              </c:numCache>
            </c:numRef>
          </c:val>
          <c:smooth val="0"/>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Sheet1!$A$2:$A$5</c:f>
              <c:numCache>
                <c:formatCode>General</c:formatCode>
                <c:ptCount val="4"/>
                <c:pt idx="0">
                  <c:v>2020.0</c:v>
                </c:pt>
                <c:pt idx="1">
                  <c:v>2021.0</c:v>
                </c:pt>
                <c:pt idx="2">
                  <c:v>2022.0</c:v>
                </c:pt>
                <c:pt idx="3">
                  <c:v>2023.0</c:v>
                </c:pt>
              </c:numCache>
            </c:numRef>
          </c:cat>
          <c:val>
            <c:numRef>
              <c:f>Sheet1!$D$2:$D$5</c:f>
              <c:numCache>
                <c:formatCode>General</c:formatCode>
                <c:ptCount val="4"/>
              </c:numCache>
            </c:numRef>
          </c:val>
          <c:smooth val="0"/>
        </c:ser>
        <c:dLbls>
          <c:showLegendKey val="0"/>
          <c:showVal val="0"/>
          <c:showCatName val="0"/>
          <c:showSerName val="0"/>
          <c:showPercent val="0"/>
          <c:showBubbleSize val="0"/>
        </c:dLbls>
        <c:marker val="1"/>
        <c:smooth val="0"/>
        <c:axId val="851582752"/>
        <c:axId val="851585312"/>
      </c:lineChart>
      <c:catAx>
        <c:axId val="85158275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585312"/>
        <c:crosses val="autoZero"/>
        <c:auto val="1"/>
        <c:lblAlgn val="ctr"/>
        <c:lblOffset val="100"/>
        <c:noMultiLvlLbl val="0"/>
      </c:catAx>
      <c:valAx>
        <c:axId val="851585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a:t>
                </a:r>
                <a:r>
                  <a:rPr lang="en-US" baseline="0" dirty="0" smtClean="0"/>
                  <a:t> of Patients who were Compliant</a:t>
                </a:r>
                <a:endParaRPr lang="en-US" dirty="0"/>
              </a:p>
            </c:rich>
          </c:tx>
          <c:layout>
            <c:manualLayout>
              <c:xMode val="edge"/>
              <c:yMode val="edge"/>
              <c:x val="0.0179105314396742"/>
              <c:y val="0.24947810807019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5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Attendance</a:t>
            </a:r>
            <a:r>
              <a:rPr lang="en-US" baseline="0" dirty="0" smtClean="0"/>
              <a:t> of At Least One PCP Visit by Diabetic Patients 2020-2023</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2020.0</c:v>
                </c:pt>
                <c:pt idx="1">
                  <c:v>2021.0</c:v>
                </c:pt>
                <c:pt idx="2">
                  <c:v>2022.0</c:v>
                </c:pt>
                <c:pt idx="3">
                  <c:v>2023.0</c:v>
                </c:pt>
              </c:numCache>
            </c:numRef>
          </c:cat>
          <c:val>
            <c:numRef>
              <c:f>Sheet1!$B$2:$B$5</c:f>
              <c:numCache>
                <c:formatCode>General</c:formatCode>
                <c:ptCount val="4"/>
                <c:pt idx="0">
                  <c:v>46.0</c:v>
                </c:pt>
                <c:pt idx="1">
                  <c:v>51.0</c:v>
                </c:pt>
                <c:pt idx="2">
                  <c:v>42.0</c:v>
                </c:pt>
                <c:pt idx="3">
                  <c:v>44.0</c:v>
                </c:pt>
              </c:numCache>
            </c:numRef>
          </c:val>
          <c:smooth val="0"/>
        </c:ser>
        <c:ser>
          <c:idx val="1"/>
          <c:order val="1"/>
          <c:tx>
            <c:strRef>
              <c:f>Sheet1!$C$1</c:f>
              <c:strCache>
                <c:ptCount val="1"/>
                <c:pt idx="0">
                  <c:v>Column2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2020.0</c:v>
                </c:pt>
                <c:pt idx="1">
                  <c:v>2021.0</c:v>
                </c:pt>
                <c:pt idx="2">
                  <c:v>2022.0</c:v>
                </c:pt>
                <c:pt idx="3">
                  <c:v>2023.0</c:v>
                </c:pt>
              </c:numCache>
            </c:numRef>
          </c:cat>
          <c:val>
            <c:numRef>
              <c:f>Sheet1!$C$2:$C$5</c:f>
              <c:numCache>
                <c:formatCode>General</c:formatCode>
                <c:ptCount val="4"/>
              </c:numCache>
            </c:numRef>
          </c:val>
          <c:smooth val="0"/>
        </c:ser>
        <c:ser>
          <c:idx val="2"/>
          <c:order val="2"/>
          <c:tx>
            <c:strRef>
              <c:f>Sheet1!$D$1</c:f>
              <c:strCache>
                <c:ptCount val="1"/>
                <c:pt idx="0">
                  <c:v>Column1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Sheet1!$A$2:$A$5</c:f>
              <c:numCache>
                <c:formatCode>General</c:formatCode>
                <c:ptCount val="4"/>
                <c:pt idx="0">
                  <c:v>2020.0</c:v>
                </c:pt>
                <c:pt idx="1">
                  <c:v>2021.0</c:v>
                </c:pt>
                <c:pt idx="2">
                  <c:v>2022.0</c:v>
                </c:pt>
                <c:pt idx="3">
                  <c:v>2023.0</c:v>
                </c:pt>
              </c:numCache>
            </c:numRef>
          </c:cat>
          <c:val>
            <c:numRef>
              <c:f>Sheet1!$D$2:$D$5</c:f>
              <c:numCache>
                <c:formatCode>General</c:formatCode>
                <c:ptCount val="4"/>
              </c:numCache>
            </c:numRef>
          </c:val>
          <c:smooth val="0"/>
        </c:ser>
        <c:dLbls>
          <c:showLegendKey val="0"/>
          <c:showVal val="0"/>
          <c:showCatName val="0"/>
          <c:showSerName val="0"/>
          <c:showPercent val="0"/>
          <c:showBubbleSize val="0"/>
        </c:dLbls>
        <c:marker val="1"/>
        <c:smooth val="0"/>
        <c:axId val="851595088"/>
        <c:axId val="851597216"/>
      </c:lineChart>
      <c:catAx>
        <c:axId val="8515950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597216"/>
        <c:crosses val="autoZero"/>
        <c:auto val="1"/>
        <c:lblAlgn val="ctr"/>
        <c:lblOffset val="100"/>
        <c:noMultiLvlLbl val="0"/>
      </c:catAx>
      <c:valAx>
        <c:axId val="851597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 Patients who</a:t>
                </a:r>
                <a:r>
                  <a:rPr lang="en-US" baseline="0" dirty="0" smtClean="0"/>
                  <a:t> Attended</a:t>
                </a:r>
                <a:r>
                  <a:rPr lang="en-US" u="sng" baseline="0" dirty="0" smtClean="0"/>
                  <a:t> &gt;</a:t>
                </a:r>
                <a:r>
                  <a:rPr lang="en-US" u="none" baseline="0" dirty="0" smtClean="0"/>
                  <a:t>1 PCP Visit</a:t>
                </a:r>
                <a:endParaRPr lang="en-US" u="none" dirty="0"/>
              </a:p>
            </c:rich>
          </c:tx>
          <c:layout>
            <c:manualLayout>
              <c:xMode val="edge"/>
              <c:yMode val="edge"/>
              <c:x val="0.0144582274486374"/>
              <c:y val="0.22065784796153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1595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smtClean="0">
                <a:effectLst/>
              </a:rPr>
              <a:t>Attendance of At Least One PCP Visit by Diabetic Patients by Race</a:t>
            </a:r>
            <a:endParaRPr lang="en-US" dirty="0">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2020.0</c:v>
                </c:pt>
                <c:pt idx="1">
                  <c:v>2021.0</c:v>
                </c:pt>
                <c:pt idx="2">
                  <c:v>2022.0</c:v>
                </c:pt>
                <c:pt idx="3">
                  <c:v>2023.0</c:v>
                </c:pt>
              </c:numCache>
            </c:numRef>
          </c:cat>
          <c:val>
            <c:numRef>
              <c:f>Sheet1!$B$2:$B$5</c:f>
              <c:numCache>
                <c:formatCode>General</c:formatCode>
                <c:ptCount val="4"/>
                <c:pt idx="0">
                  <c:v>49.0</c:v>
                </c:pt>
                <c:pt idx="1">
                  <c:v>55.0</c:v>
                </c:pt>
                <c:pt idx="2">
                  <c:v>46.0</c:v>
                </c:pt>
                <c:pt idx="3">
                  <c:v>47.0</c:v>
                </c:pt>
              </c:numCache>
            </c:numRef>
          </c:val>
          <c:smooth val="0"/>
        </c:ser>
        <c:ser>
          <c:idx val="1"/>
          <c:order val="1"/>
          <c:tx>
            <c:strRef>
              <c:f>Sheet1!$C$1</c:f>
              <c:strCache>
                <c:ptCount val="1"/>
                <c:pt idx="0">
                  <c:v>Black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2020.0</c:v>
                </c:pt>
                <c:pt idx="1">
                  <c:v>2021.0</c:v>
                </c:pt>
                <c:pt idx="2">
                  <c:v>2022.0</c:v>
                </c:pt>
                <c:pt idx="3">
                  <c:v>2023.0</c:v>
                </c:pt>
              </c:numCache>
            </c:numRef>
          </c:cat>
          <c:val>
            <c:numRef>
              <c:f>Sheet1!$C$2:$C$5</c:f>
              <c:numCache>
                <c:formatCode>General</c:formatCode>
                <c:ptCount val="4"/>
                <c:pt idx="0">
                  <c:v>45.0</c:v>
                </c:pt>
                <c:pt idx="1">
                  <c:v>50.0</c:v>
                </c:pt>
                <c:pt idx="2">
                  <c:v>41.0</c:v>
                </c:pt>
                <c:pt idx="3">
                  <c:v>43.0</c:v>
                </c:pt>
              </c:numCache>
            </c:numRef>
          </c:val>
          <c:smooth val="0"/>
        </c:ser>
        <c:ser>
          <c:idx val="2"/>
          <c:order val="2"/>
          <c:tx>
            <c:strRef>
              <c:f>Sheet1!$D$1</c:f>
              <c:strCache>
                <c:ptCount val="1"/>
                <c:pt idx="0">
                  <c:v>Column1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Sheet1!$A$2:$A$5</c:f>
              <c:numCache>
                <c:formatCode>General</c:formatCode>
                <c:ptCount val="4"/>
                <c:pt idx="0">
                  <c:v>2020.0</c:v>
                </c:pt>
                <c:pt idx="1">
                  <c:v>2021.0</c:v>
                </c:pt>
                <c:pt idx="2">
                  <c:v>2022.0</c:v>
                </c:pt>
                <c:pt idx="3">
                  <c:v>2023.0</c:v>
                </c:pt>
              </c:numCache>
            </c:numRef>
          </c:cat>
          <c:val>
            <c:numRef>
              <c:f>Sheet1!$D$2:$D$5</c:f>
              <c:numCache>
                <c:formatCode>General</c:formatCode>
                <c:ptCount val="4"/>
              </c:numCache>
            </c:numRef>
          </c:val>
          <c:smooth val="0"/>
        </c:ser>
        <c:ser>
          <c:idx val="3"/>
          <c:order val="3"/>
          <c:tx>
            <c:strRef>
              <c:f>Sheet1!$E$1</c:f>
              <c:strCache>
                <c:ptCount val="1"/>
                <c:pt idx="0">
                  <c:v>Column2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Sheet1!$A$2:$A$5</c:f>
              <c:numCache>
                <c:formatCode>General</c:formatCode>
                <c:ptCount val="4"/>
                <c:pt idx="0">
                  <c:v>2020.0</c:v>
                </c:pt>
                <c:pt idx="1">
                  <c:v>2021.0</c:v>
                </c:pt>
                <c:pt idx="2">
                  <c:v>2022.0</c:v>
                </c:pt>
                <c:pt idx="3">
                  <c:v>2023.0</c:v>
                </c:pt>
              </c:numCache>
            </c:numRef>
          </c:cat>
          <c:val>
            <c:numRef>
              <c:f>Sheet1!$E$2:$E$5</c:f>
              <c:numCache>
                <c:formatCode>General</c:formatCode>
                <c:ptCount val="4"/>
              </c:numCache>
            </c:numRef>
          </c:val>
          <c:smooth val="0"/>
        </c:ser>
        <c:ser>
          <c:idx val="4"/>
          <c:order val="4"/>
          <c:tx>
            <c:strRef>
              <c:f>Sheet1!$F$1</c:f>
              <c:strCache>
                <c:ptCount val="1"/>
                <c:pt idx="0">
                  <c:v>Column3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Sheet1!$A$2:$A$5</c:f>
              <c:numCache>
                <c:formatCode>General</c:formatCode>
                <c:ptCount val="4"/>
                <c:pt idx="0">
                  <c:v>2020.0</c:v>
                </c:pt>
                <c:pt idx="1">
                  <c:v>2021.0</c:v>
                </c:pt>
                <c:pt idx="2">
                  <c:v>2022.0</c:v>
                </c:pt>
                <c:pt idx="3">
                  <c:v>2023.0</c:v>
                </c:pt>
              </c:numCache>
            </c:numRef>
          </c:cat>
          <c:val>
            <c:numRef>
              <c:f>Sheet1!$F$2:$F$5</c:f>
              <c:numCache>
                <c:formatCode>General</c:formatCode>
                <c:ptCount val="4"/>
              </c:numCache>
            </c:numRef>
          </c:val>
          <c:smooth val="0"/>
        </c:ser>
        <c:ser>
          <c:idx val="5"/>
          <c:order val="5"/>
          <c:tx>
            <c:strRef>
              <c:f>Sheet1!$G$1</c:f>
              <c:strCache>
                <c:ptCount val="1"/>
                <c:pt idx="0">
                  <c:v>Column4</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Sheet1!$A$2:$A$5</c:f>
              <c:numCache>
                <c:formatCode>General</c:formatCode>
                <c:ptCount val="4"/>
                <c:pt idx="0">
                  <c:v>2020.0</c:v>
                </c:pt>
                <c:pt idx="1">
                  <c:v>2021.0</c:v>
                </c:pt>
                <c:pt idx="2">
                  <c:v>2022.0</c:v>
                </c:pt>
                <c:pt idx="3">
                  <c:v>2023.0</c:v>
                </c:pt>
              </c:numCache>
            </c:numRef>
          </c:cat>
          <c:val>
            <c:numRef>
              <c:f>Sheet1!$G$2:$G$5</c:f>
              <c:numCache>
                <c:formatCode>General</c:formatCode>
                <c:ptCount val="4"/>
              </c:numCache>
            </c:numRef>
          </c:val>
          <c:smooth val="0"/>
        </c:ser>
        <c:ser>
          <c:idx val="6"/>
          <c:order val="6"/>
          <c:tx>
            <c:strRef>
              <c:f>Sheet1!$H$1</c:f>
              <c:strCache>
                <c:ptCount val="1"/>
                <c:pt idx="0">
                  <c:v>Column5</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Sheet1!$A$2:$A$5</c:f>
              <c:numCache>
                <c:formatCode>General</c:formatCode>
                <c:ptCount val="4"/>
                <c:pt idx="0">
                  <c:v>2020.0</c:v>
                </c:pt>
                <c:pt idx="1">
                  <c:v>2021.0</c:v>
                </c:pt>
                <c:pt idx="2">
                  <c:v>2022.0</c:v>
                </c:pt>
                <c:pt idx="3">
                  <c:v>2023.0</c:v>
                </c:pt>
              </c:numCache>
            </c:numRef>
          </c:cat>
          <c:val>
            <c:numRef>
              <c:f>Sheet1!$H$2:$H$5</c:f>
              <c:numCache>
                <c:formatCode>General</c:formatCode>
                <c:ptCount val="4"/>
              </c:numCache>
            </c:numRef>
          </c:val>
          <c:smooth val="0"/>
        </c:ser>
        <c:dLbls>
          <c:showLegendKey val="0"/>
          <c:showVal val="0"/>
          <c:showCatName val="0"/>
          <c:showSerName val="0"/>
          <c:showPercent val="0"/>
          <c:showBubbleSize val="0"/>
        </c:dLbls>
        <c:marker val="1"/>
        <c:smooth val="0"/>
        <c:axId val="846562160"/>
        <c:axId val="846564288"/>
      </c:lineChart>
      <c:catAx>
        <c:axId val="84656216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564288"/>
        <c:crosses val="autoZero"/>
        <c:auto val="1"/>
        <c:lblAlgn val="ctr"/>
        <c:lblOffset val="100"/>
        <c:noMultiLvlLbl val="0"/>
      </c:catAx>
      <c:valAx>
        <c:axId val="846564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330" b="0" i="0" baseline="0" dirty="0" smtClean="0">
                    <a:effectLst/>
                  </a:rPr>
                  <a:t>% Patients who Attended</a:t>
                </a:r>
                <a:r>
                  <a:rPr lang="en-US" sz="1330" b="0" i="0" u="sng" baseline="0" dirty="0" smtClean="0">
                    <a:effectLst/>
                  </a:rPr>
                  <a:t> &gt;</a:t>
                </a:r>
                <a:r>
                  <a:rPr lang="en-US" sz="1330" b="0" i="0" baseline="0" dirty="0" smtClean="0">
                    <a:effectLst/>
                  </a:rPr>
                  <a:t>1 PCP Visit</a:t>
                </a:r>
                <a:endParaRPr lang="en-US" sz="1330" dirty="0">
                  <a:effectLst/>
                </a:endParaRPr>
              </a:p>
            </c:rich>
          </c:tx>
          <c:layout>
            <c:manualLayout>
              <c:xMode val="edge"/>
              <c:yMode val="edge"/>
              <c:x val="0.0052920081434185"/>
              <c:y val="0.11087283908741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562160"/>
        <c:crosses val="autoZero"/>
        <c:crossBetween val="between"/>
      </c:val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r>
              <a:rPr lang="en-US" sz="1800" b="0" i="0" baseline="0" dirty="0" smtClean="0">
                <a:effectLst/>
              </a:rPr>
              <a:t>Compliance of Diabetic Patients by Race</a:t>
            </a:r>
            <a:endParaRPr lang="en-US" dirty="0" smtClean="0">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2020.0</c:v>
                </c:pt>
                <c:pt idx="1">
                  <c:v>2021.0</c:v>
                </c:pt>
                <c:pt idx="2">
                  <c:v>2022.0</c:v>
                </c:pt>
                <c:pt idx="3">
                  <c:v>2023.0</c:v>
                </c:pt>
              </c:numCache>
            </c:numRef>
          </c:cat>
          <c:val>
            <c:numRef>
              <c:f>Sheet1!$B$2:$B$5</c:f>
              <c:numCache>
                <c:formatCode>General</c:formatCode>
                <c:ptCount val="4"/>
                <c:pt idx="0">
                  <c:v>21.0</c:v>
                </c:pt>
                <c:pt idx="1">
                  <c:v>29.0</c:v>
                </c:pt>
                <c:pt idx="2">
                  <c:v>34.0</c:v>
                </c:pt>
                <c:pt idx="3">
                  <c:v>42.0</c:v>
                </c:pt>
              </c:numCache>
            </c:numRef>
          </c:val>
          <c:smooth val="0"/>
        </c:ser>
        <c:ser>
          <c:idx val="1"/>
          <c:order val="1"/>
          <c:tx>
            <c:strRef>
              <c:f>Sheet1!$C$1</c:f>
              <c:strCache>
                <c:ptCount val="1"/>
                <c:pt idx="0">
                  <c:v>Black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2020.0</c:v>
                </c:pt>
                <c:pt idx="1">
                  <c:v>2021.0</c:v>
                </c:pt>
                <c:pt idx="2">
                  <c:v>2022.0</c:v>
                </c:pt>
                <c:pt idx="3">
                  <c:v>2023.0</c:v>
                </c:pt>
              </c:numCache>
            </c:numRef>
          </c:cat>
          <c:val>
            <c:numRef>
              <c:f>Sheet1!$C$2:$C$5</c:f>
              <c:numCache>
                <c:formatCode>General</c:formatCode>
                <c:ptCount val="4"/>
                <c:pt idx="0">
                  <c:v>21.0</c:v>
                </c:pt>
                <c:pt idx="1">
                  <c:v>29.0</c:v>
                </c:pt>
                <c:pt idx="2">
                  <c:v>36.0</c:v>
                </c:pt>
                <c:pt idx="3">
                  <c:v>46.0</c:v>
                </c:pt>
              </c:numCache>
            </c:numRef>
          </c:val>
          <c:smooth val="0"/>
        </c:ser>
        <c:ser>
          <c:idx val="2"/>
          <c:order val="2"/>
          <c:tx>
            <c:strRef>
              <c:f>Sheet1!$D$1</c:f>
              <c:strCache>
                <c:ptCount val="1"/>
                <c:pt idx="0">
                  <c:v>Column1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Sheet1!$A$2:$A$5</c:f>
              <c:numCache>
                <c:formatCode>General</c:formatCode>
                <c:ptCount val="4"/>
                <c:pt idx="0">
                  <c:v>2020.0</c:v>
                </c:pt>
                <c:pt idx="1">
                  <c:v>2021.0</c:v>
                </c:pt>
                <c:pt idx="2">
                  <c:v>2022.0</c:v>
                </c:pt>
                <c:pt idx="3">
                  <c:v>2023.0</c:v>
                </c:pt>
              </c:numCache>
            </c:numRef>
          </c:cat>
          <c:val>
            <c:numRef>
              <c:f>Sheet1!$D$2:$D$5</c:f>
              <c:numCache>
                <c:formatCode>General</c:formatCode>
                <c:ptCount val="4"/>
              </c:numCache>
            </c:numRef>
          </c:val>
          <c:smooth val="0"/>
        </c:ser>
        <c:ser>
          <c:idx val="3"/>
          <c:order val="3"/>
          <c:tx>
            <c:strRef>
              <c:f>Sheet1!$E$1</c:f>
              <c:strCache>
                <c:ptCount val="1"/>
                <c:pt idx="0">
                  <c:v>Column2</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Sheet1!$A$2:$A$5</c:f>
              <c:numCache>
                <c:formatCode>General</c:formatCode>
                <c:ptCount val="4"/>
                <c:pt idx="0">
                  <c:v>2020.0</c:v>
                </c:pt>
                <c:pt idx="1">
                  <c:v>2021.0</c:v>
                </c:pt>
                <c:pt idx="2">
                  <c:v>2022.0</c:v>
                </c:pt>
                <c:pt idx="3">
                  <c:v>2023.0</c:v>
                </c:pt>
              </c:numCache>
            </c:numRef>
          </c:cat>
          <c:val>
            <c:numRef>
              <c:f>Sheet1!$E$2:$E$5</c:f>
              <c:numCache>
                <c:formatCode>General</c:formatCode>
                <c:ptCount val="4"/>
              </c:numCache>
            </c:numRef>
          </c:val>
          <c:smooth val="0"/>
        </c:ser>
        <c:ser>
          <c:idx val="4"/>
          <c:order val="4"/>
          <c:tx>
            <c:strRef>
              <c:f>Sheet1!$F$1</c:f>
              <c:strCache>
                <c:ptCount val="1"/>
                <c:pt idx="0">
                  <c:v>Column3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Sheet1!$A$2:$A$5</c:f>
              <c:numCache>
                <c:formatCode>General</c:formatCode>
                <c:ptCount val="4"/>
                <c:pt idx="0">
                  <c:v>2020.0</c:v>
                </c:pt>
                <c:pt idx="1">
                  <c:v>2021.0</c:v>
                </c:pt>
                <c:pt idx="2">
                  <c:v>2022.0</c:v>
                </c:pt>
                <c:pt idx="3">
                  <c:v>2023.0</c:v>
                </c:pt>
              </c:numCache>
            </c:numRef>
          </c:cat>
          <c:val>
            <c:numRef>
              <c:f>Sheet1!$F$2:$F$5</c:f>
              <c:numCache>
                <c:formatCode>General</c:formatCode>
                <c:ptCount val="4"/>
              </c:numCache>
            </c:numRef>
          </c:val>
          <c:smooth val="0"/>
        </c:ser>
        <c:ser>
          <c:idx val="5"/>
          <c:order val="5"/>
          <c:tx>
            <c:strRef>
              <c:f>Sheet1!$G$1</c:f>
              <c:strCache>
                <c:ptCount val="1"/>
                <c:pt idx="0">
                  <c:v>Column4</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Sheet1!$A$2:$A$5</c:f>
              <c:numCache>
                <c:formatCode>General</c:formatCode>
                <c:ptCount val="4"/>
                <c:pt idx="0">
                  <c:v>2020.0</c:v>
                </c:pt>
                <c:pt idx="1">
                  <c:v>2021.0</c:v>
                </c:pt>
                <c:pt idx="2">
                  <c:v>2022.0</c:v>
                </c:pt>
                <c:pt idx="3">
                  <c:v>2023.0</c:v>
                </c:pt>
              </c:numCache>
            </c:numRef>
          </c:cat>
          <c:val>
            <c:numRef>
              <c:f>Sheet1!$G$2:$G$5</c:f>
              <c:numCache>
                <c:formatCode>General</c:formatCode>
                <c:ptCount val="4"/>
              </c:numCache>
            </c:numRef>
          </c:val>
          <c:smooth val="0"/>
        </c:ser>
        <c:ser>
          <c:idx val="6"/>
          <c:order val="6"/>
          <c:tx>
            <c:strRef>
              <c:f>Sheet1!$H$1</c:f>
              <c:strCache>
                <c:ptCount val="1"/>
                <c:pt idx="0">
                  <c:v>Column5</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Sheet1!$A$2:$A$5</c:f>
              <c:numCache>
                <c:formatCode>General</c:formatCode>
                <c:ptCount val="4"/>
                <c:pt idx="0">
                  <c:v>2020.0</c:v>
                </c:pt>
                <c:pt idx="1">
                  <c:v>2021.0</c:v>
                </c:pt>
                <c:pt idx="2">
                  <c:v>2022.0</c:v>
                </c:pt>
                <c:pt idx="3">
                  <c:v>2023.0</c:v>
                </c:pt>
              </c:numCache>
            </c:numRef>
          </c:cat>
          <c:val>
            <c:numRef>
              <c:f>Sheet1!$H$2:$H$5</c:f>
              <c:numCache>
                <c:formatCode>General</c:formatCode>
                <c:ptCount val="4"/>
              </c:numCache>
            </c:numRef>
          </c:val>
          <c:smooth val="0"/>
        </c:ser>
        <c:dLbls>
          <c:showLegendKey val="0"/>
          <c:showVal val="0"/>
          <c:showCatName val="0"/>
          <c:showSerName val="0"/>
          <c:showPercent val="0"/>
          <c:showBubbleSize val="0"/>
        </c:dLbls>
        <c:marker val="1"/>
        <c:smooth val="0"/>
        <c:axId val="843511104"/>
        <c:axId val="843514176"/>
      </c:lineChart>
      <c:catAx>
        <c:axId val="8435111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514176"/>
        <c:crosses val="autoZero"/>
        <c:auto val="1"/>
        <c:lblAlgn val="ctr"/>
        <c:lblOffset val="100"/>
        <c:noMultiLvlLbl val="0"/>
      </c:catAx>
      <c:valAx>
        <c:axId val="843514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330" dirty="0" smtClean="0"/>
                  <a:t>%</a:t>
                </a:r>
                <a:r>
                  <a:rPr lang="en-US" sz="1330" baseline="0" dirty="0" smtClean="0"/>
                  <a:t> of Patients who were Compliant</a:t>
                </a:r>
                <a:endParaRPr lang="en-US" sz="1330" dirty="0"/>
              </a:p>
            </c:rich>
          </c:tx>
          <c:layout>
            <c:manualLayout>
              <c:xMode val="edge"/>
              <c:yMode val="edge"/>
              <c:x val="0.00570409308961326"/>
              <c:y val="0.1999647962037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511104"/>
        <c:crosses val="autoZero"/>
        <c:crossBetween val="between"/>
      </c:valAx>
      <c:spPr>
        <a:noFill/>
        <a:ln>
          <a:noFill/>
        </a:ln>
        <a:effectLst/>
      </c:spPr>
    </c:plotArea>
    <c:legend>
      <c:legendPos val="b"/>
      <c:legendEntry>
        <c:idx val="2"/>
        <c:delete val="1"/>
      </c:legendEntry>
      <c:legendEntry>
        <c:idx val="3"/>
        <c:delete val="1"/>
      </c:legendEntry>
      <c:legendEntry>
        <c:idx val="4"/>
        <c:delete val="1"/>
      </c:legendEntry>
      <c:legendEntry>
        <c:idx val="5"/>
        <c:delete val="1"/>
      </c:legendEntry>
      <c:legendEntry>
        <c:idx val="6"/>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smtClean="0">
                <a:effectLst/>
              </a:rPr>
              <a:t>Attendance of At Least One PCP Visit by Diabetic Patients by Language Spoken</a:t>
            </a:r>
            <a:endParaRPr lang="en-US" dirty="0">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English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2020.0</c:v>
                </c:pt>
                <c:pt idx="1">
                  <c:v>2021.0</c:v>
                </c:pt>
                <c:pt idx="2">
                  <c:v>2022.0</c:v>
                </c:pt>
                <c:pt idx="3">
                  <c:v>2023.0</c:v>
                </c:pt>
              </c:numCache>
            </c:numRef>
          </c:cat>
          <c:val>
            <c:numRef>
              <c:f>Sheet1!$B$2:$B$5</c:f>
              <c:numCache>
                <c:formatCode>General</c:formatCode>
                <c:ptCount val="4"/>
                <c:pt idx="0">
                  <c:v>46.0</c:v>
                </c:pt>
                <c:pt idx="1">
                  <c:v>51.0</c:v>
                </c:pt>
                <c:pt idx="2">
                  <c:v>42.0</c:v>
                </c:pt>
                <c:pt idx="3">
                  <c:v>44.0</c:v>
                </c:pt>
              </c:numCache>
            </c:numRef>
          </c:val>
          <c:smooth val="0"/>
        </c:ser>
        <c:ser>
          <c:idx val="1"/>
          <c:order val="1"/>
          <c:tx>
            <c:strRef>
              <c:f>Sheet1!$C$1</c:f>
              <c:strCache>
                <c:ptCount val="1"/>
                <c:pt idx="0">
                  <c:v>Spanish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2020.0</c:v>
                </c:pt>
                <c:pt idx="1">
                  <c:v>2021.0</c:v>
                </c:pt>
                <c:pt idx="2">
                  <c:v>2022.0</c:v>
                </c:pt>
                <c:pt idx="3">
                  <c:v>2023.0</c:v>
                </c:pt>
              </c:numCache>
            </c:numRef>
          </c:cat>
          <c:val>
            <c:numRef>
              <c:f>Sheet1!$C$2:$C$5</c:f>
              <c:numCache>
                <c:formatCode>General</c:formatCode>
                <c:ptCount val="4"/>
                <c:pt idx="0">
                  <c:v>49.0</c:v>
                </c:pt>
                <c:pt idx="1">
                  <c:v>52.0</c:v>
                </c:pt>
                <c:pt idx="2">
                  <c:v>43.0</c:v>
                </c:pt>
                <c:pt idx="3">
                  <c:v>36.0</c:v>
                </c:pt>
              </c:numCache>
            </c:numRef>
          </c:val>
          <c:smooth val="0"/>
        </c:ser>
        <c:ser>
          <c:idx val="2"/>
          <c:order val="2"/>
          <c:tx>
            <c:strRef>
              <c:f>Sheet1!$D$1</c:f>
              <c:strCache>
                <c:ptCount val="1"/>
                <c:pt idx="0">
                  <c:v>Column1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Sheet1!$A$2:$A$5</c:f>
              <c:numCache>
                <c:formatCode>General</c:formatCode>
                <c:ptCount val="4"/>
                <c:pt idx="0">
                  <c:v>2020.0</c:v>
                </c:pt>
                <c:pt idx="1">
                  <c:v>2021.0</c:v>
                </c:pt>
                <c:pt idx="2">
                  <c:v>2022.0</c:v>
                </c:pt>
                <c:pt idx="3">
                  <c:v>2023.0</c:v>
                </c:pt>
              </c:numCache>
            </c:numRef>
          </c:cat>
          <c:val>
            <c:numRef>
              <c:f>Sheet1!$D$2:$D$5</c:f>
              <c:numCache>
                <c:formatCode>General</c:formatCode>
                <c:ptCount val="4"/>
              </c:numCache>
            </c:numRef>
          </c:val>
          <c:smooth val="0"/>
        </c:ser>
        <c:dLbls>
          <c:showLegendKey val="0"/>
          <c:showVal val="0"/>
          <c:showCatName val="0"/>
          <c:showSerName val="0"/>
          <c:showPercent val="0"/>
          <c:showBubbleSize val="0"/>
        </c:dLbls>
        <c:marker val="1"/>
        <c:smooth val="0"/>
        <c:axId val="874113456"/>
        <c:axId val="874116528"/>
      </c:lineChart>
      <c:catAx>
        <c:axId val="8741134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116528"/>
        <c:crosses val="autoZero"/>
        <c:auto val="1"/>
        <c:lblAlgn val="ctr"/>
        <c:lblOffset val="100"/>
        <c:noMultiLvlLbl val="0"/>
      </c:catAx>
      <c:valAx>
        <c:axId val="874116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000000">
                        <a:lumMod val="65000"/>
                        <a:lumOff val="35000"/>
                      </a:srgbClr>
                    </a:solidFill>
                    <a:latin typeface="+mn-lt"/>
                    <a:ea typeface="+mn-ea"/>
                    <a:cs typeface="+mn-cs"/>
                  </a:defRPr>
                </a:pPr>
                <a:r>
                  <a:rPr lang="en-US" sz="1330" b="0" i="0" baseline="0" dirty="0" smtClean="0">
                    <a:effectLst/>
                  </a:rPr>
                  <a:t>% Patients who Attended</a:t>
                </a:r>
                <a:r>
                  <a:rPr lang="en-US" sz="1330" b="0" i="0" u="sng" baseline="0" dirty="0" smtClean="0">
                    <a:effectLst/>
                  </a:rPr>
                  <a:t> &gt;</a:t>
                </a:r>
                <a:r>
                  <a:rPr lang="en-US" sz="1330" b="0" i="0" baseline="0" dirty="0" smtClean="0">
                    <a:effectLst/>
                  </a:rPr>
                  <a:t>1 PCP Visit</a:t>
                </a:r>
                <a:endParaRPr lang="en-US" sz="133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solidFill>
                      <a:srgbClr val="000000">
                        <a:lumMod val="65000"/>
                        <a:lumOff val="35000"/>
                      </a:srgbClr>
                    </a:solidFill>
                  </a:defRPr>
                </a:pPr>
                <a:endParaRPr lang="en-US" dirty="0"/>
              </a:p>
            </c:rich>
          </c:tx>
          <c:layout>
            <c:manualLayout>
              <c:xMode val="edge"/>
              <c:yMode val="edge"/>
              <c:x val="0.0556355979537827"/>
              <c:y val="0.1067909906195"/>
            </c:manualLayout>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000000">
                      <a:lumMod val="65000"/>
                      <a:lumOff val="35000"/>
                    </a:srgb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4113456"/>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smtClean="0">
                <a:effectLst/>
              </a:rPr>
              <a:t>Compliance of Diabetic Patients by Language Spoken</a:t>
            </a:r>
            <a:endParaRPr lang="en-US" dirty="0">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486623805377"/>
          <c:y val="0.20654030695163"/>
          <c:w val="0.862630119051881"/>
          <c:h val="0.496488434158037"/>
        </c:manualLayout>
      </c:layout>
      <c:lineChart>
        <c:grouping val="standard"/>
        <c:varyColors val="0"/>
        <c:ser>
          <c:idx val="0"/>
          <c:order val="0"/>
          <c:tx>
            <c:strRef>
              <c:f>Sheet1!$B$1</c:f>
              <c:strCache>
                <c:ptCount val="1"/>
                <c:pt idx="0">
                  <c:v>English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2020.0</c:v>
                </c:pt>
                <c:pt idx="1">
                  <c:v>2021.0</c:v>
                </c:pt>
                <c:pt idx="2">
                  <c:v>2022.0</c:v>
                </c:pt>
                <c:pt idx="3">
                  <c:v>2023.0</c:v>
                </c:pt>
              </c:numCache>
            </c:numRef>
          </c:cat>
          <c:val>
            <c:numRef>
              <c:f>Sheet1!$B$2:$B$5</c:f>
              <c:numCache>
                <c:formatCode>General</c:formatCode>
                <c:ptCount val="4"/>
                <c:pt idx="0">
                  <c:v>21.0</c:v>
                </c:pt>
                <c:pt idx="1">
                  <c:v>29.0</c:v>
                </c:pt>
                <c:pt idx="2">
                  <c:v>35.0</c:v>
                </c:pt>
                <c:pt idx="3">
                  <c:v>44.0</c:v>
                </c:pt>
              </c:numCache>
            </c:numRef>
          </c:val>
          <c:smooth val="0"/>
        </c:ser>
        <c:ser>
          <c:idx val="1"/>
          <c:order val="1"/>
          <c:tx>
            <c:strRef>
              <c:f>Sheet1!$C$1</c:f>
              <c:strCache>
                <c:ptCount val="1"/>
                <c:pt idx="0">
                  <c:v>Spanish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2020.0</c:v>
                </c:pt>
                <c:pt idx="1">
                  <c:v>2021.0</c:v>
                </c:pt>
                <c:pt idx="2">
                  <c:v>2022.0</c:v>
                </c:pt>
                <c:pt idx="3">
                  <c:v>2023.0</c:v>
                </c:pt>
              </c:numCache>
            </c:numRef>
          </c:cat>
          <c:val>
            <c:numRef>
              <c:f>Sheet1!$C$2:$C$5</c:f>
              <c:numCache>
                <c:formatCode>General</c:formatCode>
                <c:ptCount val="4"/>
                <c:pt idx="0">
                  <c:v>23.0</c:v>
                </c:pt>
                <c:pt idx="1">
                  <c:v>42.0</c:v>
                </c:pt>
                <c:pt idx="2">
                  <c:v>42.0</c:v>
                </c:pt>
                <c:pt idx="3">
                  <c:v>59.0</c:v>
                </c:pt>
              </c:numCache>
            </c:numRef>
          </c:val>
          <c:smooth val="0"/>
        </c:ser>
        <c:ser>
          <c:idx val="2"/>
          <c:order val="2"/>
          <c:tx>
            <c:strRef>
              <c:f>Sheet1!$D$1</c:f>
              <c:strCache>
                <c:ptCount val="1"/>
                <c:pt idx="0">
                  <c:v>Column1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Sheet1!$A$2:$A$5</c:f>
              <c:numCache>
                <c:formatCode>General</c:formatCode>
                <c:ptCount val="4"/>
                <c:pt idx="0">
                  <c:v>2020.0</c:v>
                </c:pt>
                <c:pt idx="1">
                  <c:v>2021.0</c:v>
                </c:pt>
                <c:pt idx="2">
                  <c:v>2022.0</c:v>
                </c:pt>
                <c:pt idx="3">
                  <c:v>2023.0</c:v>
                </c:pt>
              </c:numCache>
            </c:numRef>
          </c:cat>
          <c:val>
            <c:numRef>
              <c:f>Sheet1!$D$2:$D$5</c:f>
              <c:numCache>
                <c:formatCode>General</c:formatCode>
                <c:ptCount val="4"/>
              </c:numCache>
            </c:numRef>
          </c:val>
          <c:smooth val="0"/>
        </c:ser>
        <c:dLbls>
          <c:showLegendKey val="0"/>
          <c:showVal val="0"/>
          <c:showCatName val="0"/>
          <c:showSerName val="0"/>
          <c:showPercent val="0"/>
          <c:showBubbleSize val="0"/>
        </c:dLbls>
        <c:marker val="1"/>
        <c:smooth val="0"/>
        <c:axId val="852310624"/>
        <c:axId val="852314384"/>
      </c:lineChart>
      <c:catAx>
        <c:axId val="8523106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2314384"/>
        <c:crosses val="autoZero"/>
        <c:auto val="1"/>
        <c:lblAlgn val="ctr"/>
        <c:lblOffset val="100"/>
        <c:noMultiLvlLbl val="0"/>
      </c:catAx>
      <c:valAx>
        <c:axId val="852314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330" b="0" i="0" baseline="0" dirty="0" smtClean="0">
                    <a:effectLst/>
                  </a:rPr>
                  <a:t>% of Patients who were Compliant</a:t>
                </a:r>
                <a:endParaRPr lang="en-US" sz="1330" dirty="0">
                  <a:effectLst/>
                </a:endParaRPr>
              </a:p>
            </c:rich>
          </c:tx>
          <c:layout>
            <c:manualLayout>
              <c:xMode val="edge"/>
              <c:yMode val="edge"/>
              <c:x val="0.0128691956043422"/>
              <c:y val="0.15732219125251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52310624"/>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smtClean="0">
                <a:effectLst/>
              </a:rPr>
              <a:t>Compliance of Diabetic Patients by Region</a:t>
            </a:r>
            <a:endParaRPr lang="en-US" dirty="0">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875717273622047"/>
          <c:y val="0.109863366765295"/>
          <c:w val="0.830071681707679"/>
          <c:h val="0.651138231209434"/>
        </c:manualLayout>
      </c:layout>
      <c:lineChart>
        <c:grouping val="standard"/>
        <c:varyColors val="0"/>
        <c:ser>
          <c:idx val="0"/>
          <c:order val="0"/>
          <c:tx>
            <c:strRef>
              <c:f>Sheet1!$B$1</c:f>
              <c:strCache>
                <c:ptCount val="1"/>
                <c:pt idx="0">
                  <c:v>Rural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2020.0</c:v>
                </c:pt>
                <c:pt idx="1">
                  <c:v>2021.0</c:v>
                </c:pt>
                <c:pt idx="2">
                  <c:v>2022.0</c:v>
                </c:pt>
                <c:pt idx="3">
                  <c:v>2023.0</c:v>
                </c:pt>
              </c:numCache>
            </c:numRef>
          </c:cat>
          <c:val>
            <c:numRef>
              <c:f>Sheet1!$B$2:$B$5</c:f>
              <c:numCache>
                <c:formatCode>General</c:formatCode>
                <c:ptCount val="4"/>
                <c:pt idx="0">
                  <c:v>20.0</c:v>
                </c:pt>
                <c:pt idx="1">
                  <c:v>27.0</c:v>
                </c:pt>
                <c:pt idx="2">
                  <c:v>31.0</c:v>
                </c:pt>
                <c:pt idx="3">
                  <c:v>40.0</c:v>
                </c:pt>
              </c:numCache>
            </c:numRef>
          </c:val>
          <c:smooth val="0"/>
        </c:ser>
        <c:ser>
          <c:idx val="1"/>
          <c:order val="1"/>
          <c:tx>
            <c:strRef>
              <c:f>Sheet1!$C$1</c:f>
              <c:strCache>
                <c:ptCount val="1"/>
                <c:pt idx="0">
                  <c:v>Urban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2020.0</c:v>
                </c:pt>
                <c:pt idx="1">
                  <c:v>2021.0</c:v>
                </c:pt>
                <c:pt idx="2">
                  <c:v>2022.0</c:v>
                </c:pt>
                <c:pt idx="3">
                  <c:v>2023.0</c:v>
                </c:pt>
              </c:numCache>
            </c:numRef>
          </c:cat>
          <c:val>
            <c:numRef>
              <c:f>Sheet1!$C$2:$C$5</c:f>
              <c:numCache>
                <c:formatCode>General</c:formatCode>
                <c:ptCount val="4"/>
                <c:pt idx="0">
                  <c:v>22.0</c:v>
                </c:pt>
                <c:pt idx="1">
                  <c:v>32.0</c:v>
                </c:pt>
                <c:pt idx="2">
                  <c:v>38.0</c:v>
                </c:pt>
                <c:pt idx="3">
                  <c:v>48.0</c:v>
                </c:pt>
              </c:numCache>
            </c:numRef>
          </c:val>
          <c:smooth val="0"/>
        </c:ser>
        <c:ser>
          <c:idx val="2"/>
          <c:order val="2"/>
          <c:tx>
            <c:strRef>
              <c:f>Sheet1!$D$1</c:f>
              <c:strCache>
                <c:ptCount val="1"/>
                <c:pt idx="0">
                  <c:v>Column1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Sheet1!$A$2:$A$5</c:f>
              <c:numCache>
                <c:formatCode>General</c:formatCode>
                <c:ptCount val="4"/>
                <c:pt idx="0">
                  <c:v>2020.0</c:v>
                </c:pt>
                <c:pt idx="1">
                  <c:v>2021.0</c:v>
                </c:pt>
                <c:pt idx="2">
                  <c:v>2022.0</c:v>
                </c:pt>
                <c:pt idx="3">
                  <c:v>2023.0</c:v>
                </c:pt>
              </c:numCache>
            </c:numRef>
          </c:cat>
          <c:val>
            <c:numRef>
              <c:f>Sheet1!$D$2:$D$5</c:f>
              <c:numCache>
                <c:formatCode>General</c:formatCode>
                <c:ptCount val="4"/>
              </c:numCache>
            </c:numRef>
          </c:val>
          <c:smooth val="0"/>
        </c:ser>
        <c:dLbls>
          <c:showLegendKey val="0"/>
          <c:showVal val="0"/>
          <c:showCatName val="0"/>
          <c:showSerName val="0"/>
          <c:showPercent val="0"/>
          <c:showBubbleSize val="0"/>
        </c:dLbls>
        <c:marker val="1"/>
        <c:smooth val="0"/>
        <c:axId val="806637600"/>
        <c:axId val="808695936"/>
      </c:lineChart>
      <c:catAx>
        <c:axId val="8066376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695936"/>
        <c:crosses val="autoZero"/>
        <c:auto val="1"/>
        <c:lblAlgn val="ctr"/>
        <c:lblOffset val="100"/>
        <c:noMultiLvlLbl val="0"/>
      </c:catAx>
      <c:valAx>
        <c:axId val="808695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330" b="0" i="0" baseline="0" dirty="0" smtClean="0">
                    <a:effectLst/>
                  </a:rPr>
                  <a:t>% of Patients who were Compliant</a:t>
                </a:r>
                <a:endParaRPr lang="en-US" sz="1330" dirty="0">
                  <a:effectLst/>
                </a:endParaRPr>
              </a:p>
            </c:rich>
          </c:tx>
          <c:layout>
            <c:manualLayout>
              <c:xMode val="edge"/>
              <c:yMode val="edge"/>
              <c:x val="0.0"/>
              <c:y val="0.15908136518540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6637600"/>
        <c:crosses val="autoZero"/>
        <c:crossBetween val="between"/>
      </c:valAx>
      <c:spPr>
        <a:noFill/>
        <a:ln>
          <a:noFill/>
        </a:ln>
        <a:effectLst/>
      </c:spPr>
    </c:plotArea>
    <c:legend>
      <c:legendPos val="b"/>
      <c:legendEntry>
        <c:idx val="2"/>
        <c:delete val="1"/>
      </c:legendEntry>
      <c:layout>
        <c:manualLayout>
          <c:xMode val="edge"/>
          <c:yMode val="edge"/>
          <c:x val="0.367852249767139"/>
          <c:y val="0.924797927923905"/>
          <c:w val="0.264295333689678"/>
          <c:h val="0.07520207207609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smtClean="0">
                <a:effectLst/>
              </a:rPr>
              <a:t>Attendance of At Least One PCP Visit by Diabetic Patients by Region</a:t>
            </a:r>
            <a:endParaRPr lang="en-US" dirty="0">
              <a:effectLst/>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Rural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Sheet1!$A$2:$A$5</c:f>
              <c:numCache>
                <c:formatCode>General</c:formatCode>
                <c:ptCount val="4"/>
                <c:pt idx="0">
                  <c:v>2020.0</c:v>
                </c:pt>
                <c:pt idx="1">
                  <c:v>2021.0</c:v>
                </c:pt>
                <c:pt idx="2">
                  <c:v>2022.0</c:v>
                </c:pt>
                <c:pt idx="3">
                  <c:v>2023.0</c:v>
                </c:pt>
              </c:numCache>
            </c:numRef>
          </c:cat>
          <c:val>
            <c:numRef>
              <c:f>Sheet1!$B$2:$B$5</c:f>
              <c:numCache>
                <c:formatCode>General</c:formatCode>
                <c:ptCount val="4"/>
                <c:pt idx="0">
                  <c:v>52.0</c:v>
                </c:pt>
                <c:pt idx="1">
                  <c:v>58.0</c:v>
                </c:pt>
                <c:pt idx="2">
                  <c:v>46.0</c:v>
                </c:pt>
                <c:pt idx="3">
                  <c:v>48.0</c:v>
                </c:pt>
              </c:numCache>
            </c:numRef>
          </c:val>
          <c:smooth val="0"/>
        </c:ser>
        <c:ser>
          <c:idx val="1"/>
          <c:order val="1"/>
          <c:tx>
            <c:strRef>
              <c:f>Sheet1!$C$1</c:f>
              <c:strCache>
                <c:ptCount val="1"/>
                <c:pt idx="0">
                  <c:v>Urban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Sheet1!$A$2:$A$5</c:f>
              <c:numCache>
                <c:formatCode>General</c:formatCode>
                <c:ptCount val="4"/>
                <c:pt idx="0">
                  <c:v>2020.0</c:v>
                </c:pt>
                <c:pt idx="1">
                  <c:v>2021.0</c:v>
                </c:pt>
                <c:pt idx="2">
                  <c:v>2022.0</c:v>
                </c:pt>
                <c:pt idx="3">
                  <c:v>2023.0</c:v>
                </c:pt>
              </c:numCache>
            </c:numRef>
          </c:cat>
          <c:val>
            <c:numRef>
              <c:f>Sheet1!$C$2:$C$5</c:f>
              <c:numCache>
                <c:formatCode>General</c:formatCode>
                <c:ptCount val="4"/>
                <c:pt idx="0">
                  <c:v>42.0</c:v>
                </c:pt>
                <c:pt idx="1">
                  <c:v>48.0</c:v>
                </c:pt>
                <c:pt idx="2">
                  <c:v>40.0</c:v>
                </c:pt>
                <c:pt idx="3">
                  <c:v>42.0</c:v>
                </c:pt>
              </c:numCache>
            </c:numRef>
          </c:val>
          <c:smooth val="0"/>
        </c:ser>
        <c:ser>
          <c:idx val="2"/>
          <c:order val="2"/>
          <c:tx>
            <c:strRef>
              <c:f>Sheet1!$D$1</c:f>
              <c:strCache>
                <c:ptCount val="1"/>
                <c:pt idx="0">
                  <c:v>Column1</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Sheet1!$A$2:$A$5</c:f>
              <c:numCache>
                <c:formatCode>General</c:formatCode>
                <c:ptCount val="4"/>
                <c:pt idx="0">
                  <c:v>2020.0</c:v>
                </c:pt>
                <c:pt idx="1">
                  <c:v>2021.0</c:v>
                </c:pt>
                <c:pt idx="2">
                  <c:v>2022.0</c:v>
                </c:pt>
                <c:pt idx="3">
                  <c:v>2023.0</c:v>
                </c:pt>
              </c:numCache>
            </c:numRef>
          </c:cat>
          <c:val>
            <c:numRef>
              <c:f>Sheet1!$D$2:$D$5</c:f>
              <c:numCache>
                <c:formatCode>General</c:formatCode>
                <c:ptCount val="4"/>
              </c:numCache>
            </c:numRef>
          </c:val>
          <c:smooth val="0"/>
        </c:ser>
        <c:dLbls>
          <c:showLegendKey val="0"/>
          <c:showVal val="0"/>
          <c:showCatName val="0"/>
          <c:showSerName val="0"/>
          <c:showPercent val="0"/>
          <c:showBubbleSize val="0"/>
        </c:dLbls>
        <c:marker val="1"/>
        <c:smooth val="0"/>
        <c:axId val="809113888"/>
        <c:axId val="843569360"/>
      </c:lineChart>
      <c:catAx>
        <c:axId val="8091138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Year</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569360"/>
        <c:crosses val="autoZero"/>
        <c:auto val="1"/>
        <c:lblAlgn val="ctr"/>
        <c:lblOffset val="100"/>
        <c:noMultiLvlLbl val="0"/>
      </c:catAx>
      <c:valAx>
        <c:axId val="84356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330" b="0" i="0" baseline="0" dirty="0" smtClean="0">
                    <a:effectLst/>
                  </a:rPr>
                  <a:t>% Patients who Attended</a:t>
                </a:r>
                <a:r>
                  <a:rPr lang="en-US" sz="1330" b="0" i="0" u="sng" baseline="0" dirty="0" smtClean="0">
                    <a:effectLst/>
                  </a:rPr>
                  <a:t> &gt;</a:t>
                </a:r>
                <a:r>
                  <a:rPr lang="en-US" sz="1330" b="0" i="0" baseline="0" dirty="0" smtClean="0">
                    <a:effectLst/>
                  </a:rPr>
                  <a:t>1 PCP Visit</a:t>
                </a:r>
                <a:endParaRPr lang="en-US" sz="1330" dirty="0">
                  <a:effectLst/>
                </a:endParaRPr>
              </a:p>
            </c:rich>
          </c:tx>
          <c:layout>
            <c:manualLayout>
              <c:xMode val="edge"/>
              <c:yMode val="edge"/>
              <c:x val="0.0250091979366427"/>
              <c:y val="0.066356705110130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113888"/>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7414B-E6B0-8740-B3DE-F8902BF0AA2D}" type="datetimeFigureOut">
              <a:rPr lang="en-US" smtClean="0"/>
              <a:t>3/5/24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8A841-545B-C14C-8600-389330DE6A7D}" type="slidenum">
              <a:rPr lang="en-US" smtClean="0"/>
              <a:t>‹#›</a:t>
            </a:fld>
            <a:endParaRPr lang="en-US"/>
          </a:p>
        </p:txBody>
      </p:sp>
    </p:spTree>
    <p:extLst>
      <p:ext uri="{BB962C8B-B14F-4D97-AF65-F5344CB8AC3E}">
        <p14:creationId xmlns:p14="http://schemas.microsoft.com/office/powerpoint/2010/main" val="159854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C88A841-545B-C14C-8600-389330DE6A7D}" type="slidenum">
              <a:rPr lang="en-US" smtClean="0"/>
              <a:t>2</a:t>
            </a:fld>
            <a:endParaRPr lang="en-US"/>
          </a:p>
        </p:txBody>
      </p:sp>
    </p:spTree>
    <p:extLst>
      <p:ext uri="{BB962C8B-B14F-4D97-AF65-F5344CB8AC3E}">
        <p14:creationId xmlns:p14="http://schemas.microsoft.com/office/powerpoint/2010/main" val="54630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8A841-545B-C14C-8600-389330DE6A7D}" type="slidenum">
              <a:rPr lang="en-US" smtClean="0"/>
              <a:t>11</a:t>
            </a:fld>
            <a:endParaRPr lang="en-US"/>
          </a:p>
        </p:txBody>
      </p:sp>
    </p:spTree>
    <p:extLst>
      <p:ext uri="{BB962C8B-B14F-4D97-AF65-F5344CB8AC3E}">
        <p14:creationId xmlns:p14="http://schemas.microsoft.com/office/powerpoint/2010/main" val="1272318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8A841-545B-C14C-8600-389330DE6A7D}" type="slidenum">
              <a:rPr lang="en-US" smtClean="0"/>
              <a:t>12</a:t>
            </a:fld>
            <a:endParaRPr lang="en-US"/>
          </a:p>
        </p:txBody>
      </p:sp>
    </p:spTree>
    <p:extLst>
      <p:ext uri="{BB962C8B-B14F-4D97-AF65-F5344CB8AC3E}">
        <p14:creationId xmlns:p14="http://schemas.microsoft.com/office/powerpoint/2010/main" val="971121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BC88A841-545B-C14C-8600-389330DE6A7D}" type="slidenum">
              <a:rPr lang="en-US" smtClean="0"/>
              <a:t>13</a:t>
            </a:fld>
            <a:endParaRPr lang="en-US"/>
          </a:p>
        </p:txBody>
      </p:sp>
    </p:spTree>
    <p:extLst>
      <p:ext uri="{BB962C8B-B14F-4D97-AF65-F5344CB8AC3E}">
        <p14:creationId xmlns:p14="http://schemas.microsoft.com/office/powerpoint/2010/main" val="105311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Facts from the American</a:t>
            </a:r>
            <a:r>
              <a:rPr lang="en-US" baseline="0" dirty="0" smtClean="0"/>
              <a:t> Diabetes Association about diabetes in LA </a:t>
            </a:r>
            <a:endParaRPr lang="en-US" baseline="0" dirty="0" smtClean="0"/>
          </a:p>
          <a:p>
            <a:endParaRPr lang="en-US" baseline="0" dirty="0" smtClean="0"/>
          </a:p>
          <a:p>
            <a:r>
              <a:rPr lang="en-US" baseline="0" dirty="0" smtClean="0"/>
              <a:t>Map of diabetes and obesity by county in the U.S. in 2019</a:t>
            </a:r>
            <a:endParaRPr lang="en-US" dirty="0" smtClean="0"/>
          </a:p>
        </p:txBody>
      </p:sp>
      <p:sp>
        <p:nvSpPr>
          <p:cNvPr id="4" name="Slide Number Placeholder 3"/>
          <p:cNvSpPr>
            <a:spLocks noGrp="1"/>
          </p:cNvSpPr>
          <p:nvPr>
            <p:ph type="sldNum" sz="quarter" idx="10"/>
          </p:nvPr>
        </p:nvSpPr>
        <p:spPr/>
        <p:txBody>
          <a:bodyPr/>
          <a:lstStyle/>
          <a:p>
            <a:fld id="{BC88A841-545B-C14C-8600-389330DE6A7D}" type="slidenum">
              <a:rPr lang="en-US" smtClean="0"/>
              <a:t>3</a:t>
            </a:fld>
            <a:endParaRPr lang="en-US"/>
          </a:p>
        </p:txBody>
      </p:sp>
    </p:spTree>
    <p:extLst>
      <p:ext uri="{BB962C8B-B14F-4D97-AF65-F5344CB8AC3E}">
        <p14:creationId xmlns:p14="http://schemas.microsoft.com/office/powerpoint/2010/main" val="95309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8A841-545B-C14C-8600-389330DE6A7D}" type="slidenum">
              <a:rPr lang="en-US" smtClean="0"/>
              <a:t>4</a:t>
            </a:fld>
            <a:endParaRPr lang="en-US"/>
          </a:p>
        </p:txBody>
      </p:sp>
    </p:spTree>
    <p:extLst>
      <p:ext uri="{BB962C8B-B14F-4D97-AF65-F5344CB8AC3E}">
        <p14:creationId xmlns:p14="http://schemas.microsoft.com/office/powerpoint/2010/main" val="27051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8A841-545B-C14C-8600-389330DE6A7D}" type="slidenum">
              <a:rPr lang="en-US" smtClean="0"/>
              <a:t>5</a:t>
            </a:fld>
            <a:endParaRPr lang="en-US"/>
          </a:p>
        </p:txBody>
      </p:sp>
    </p:spTree>
    <p:extLst>
      <p:ext uri="{BB962C8B-B14F-4D97-AF65-F5344CB8AC3E}">
        <p14:creationId xmlns:p14="http://schemas.microsoft.com/office/powerpoint/2010/main" val="60494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C88A841-545B-C14C-8600-389330DE6A7D}" type="slidenum">
              <a:rPr lang="en-US" smtClean="0"/>
              <a:t>6</a:t>
            </a:fld>
            <a:endParaRPr lang="en-US"/>
          </a:p>
        </p:txBody>
      </p:sp>
    </p:spTree>
    <p:extLst>
      <p:ext uri="{BB962C8B-B14F-4D97-AF65-F5344CB8AC3E}">
        <p14:creationId xmlns:p14="http://schemas.microsoft.com/office/powerpoint/2010/main" val="174512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C88A841-545B-C14C-8600-389330DE6A7D}" type="slidenum">
              <a:rPr lang="en-US" smtClean="0"/>
              <a:t>7</a:t>
            </a:fld>
            <a:endParaRPr lang="en-US"/>
          </a:p>
        </p:txBody>
      </p:sp>
    </p:spTree>
    <p:extLst>
      <p:ext uri="{BB962C8B-B14F-4D97-AF65-F5344CB8AC3E}">
        <p14:creationId xmlns:p14="http://schemas.microsoft.com/office/powerpoint/2010/main" val="96957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C88A841-545B-C14C-8600-389330DE6A7D}" type="slidenum">
              <a:rPr lang="en-US" smtClean="0"/>
              <a:t>8</a:t>
            </a:fld>
            <a:endParaRPr lang="en-US"/>
          </a:p>
        </p:txBody>
      </p:sp>
    </p:spTree>
    <p:extLst>
      <p:ext uri="{BB962C8B-B14F-4D97-AF65-F5344CB8AC3E}">
        <p14:creationId xmlns:p14="http://schemas.microsoft.com/office/powerpoint/2010/main" val="142214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8A841-545B-C14C-8600-389330DE6A7D}" type="slidenum">
              <a:rPr lang="en-US" smtClean="0"/>
              <a:t>9</a:t>
            </a:fld>
            <a:endParaRPr lang="en-US"/>
          </a:p>
        </p:txBody>
      </p:sp>
    </p:spTree>
    <p:extLst>
      <p:ext uri="{BB962C8B-B14F-4D97-AF65-F5344CB8AC3E}">
        <p14:creationId xmlns:p14="http://schemas.microsoft.com/office/powerpoint/2010/main" val="81800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88A841-545B-C14C-8600-389330DE6A7D}" type="slidenum">
              <a:rPr lang="en-US" smtClean="0"/>
              <a:t>10</a:t>
            </a:fld>
            <a:endParaRPr lang="en-US"/>
          </a:p>
        </p:txBody>
      </p:sp>
    </p:spTree>
    <p:extLst>
      <p:ext uri="{BB962C8B-B14F-4D97-AF65-F5344CB8AC3E}">
        <p14:creationId xmlns:p14="http://schemas.microsoft.com/office/powerpoint/2010/main" val="210849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3/5/24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3/5/24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3/5/24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3/5/24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diabetes/data/center/slides.html" TargetMode="External"/><Relationship Id="rId4" Type="http://schemas.openxmlformats.org/officeDocument/2006/relationships/hyperlink" Target="https://www.commonwealthfund.org/publications/2021/feb/impact-covid-19-outpatient-visits-2020-visits-stable-despite-late-surge" TargetMode="External"/><Relationship Id="rId5" Type="http://schemas.openxmlformats.org/officeDocument/2006/relationships/hyperlink" Target="https://www.thecommunityguide.org/findings/diabetes-management-interventions-engaging-community-health-workers.html#:~:text=Interventions%20include%20education%2C%20coaching%2C%20or,one%20interactions%20or%20group%20sessions" TargetMode="External"/><Relationship Id="rId6" Type="http://schemas.openxmlformats.org/officeDocument/2006/relationships/hyperlink" Target="https://www2.diabetes.org/sites/default/files/2021-10/ADV_2021_State_Fact_sheets_Louisiana.pdf" TargetMode="External"/><Relationship Id="rId7" Type="http://schemas.openxmlformats.org/officeDocument/2006/relationships/hyperlink" Target="https://www.niddk.nih.gov/health-information/diabetes/overview/what-is-diabetes" TargetMode="External"/><Relationship Id="rId1" Type="http://schemas.openxmlformats.org/officeDocument/2006/relationships/slideLayout" Target="../slideLayouts/slideLayout2.xml"/><Relationship Id="rId2" Type="http://schemas.openxmlformats.org/officeDocument/2006/relationships/hyperlink" Target="https://www.cdc.gov/diabetes/basics/diabet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Trends of Diabetic Patient Compliance &amp; Attendance of PCP Visits From 2020-2023</a:t>
            </a:r>
            <a:endParaRPr lang="en-US" dirty="0"/>
          </a:p>
        </p:txBody>
      </p:sp>
      <p:sp>
        <p:nvSpPr>
          <p:cNvPr id="3" name="Subtitle 2"/>
          <p:cNvSpPr>
            <a:spLocks noGrp="1"/>
          </p:cNvSpPr>
          <p:nvPr>
            <p:ph type="subTitle" idx="1"/>
          </p:nvPr>
        </p:nvSpPr>
        <p:spPr/>
        <p:txBody>
          <a:bodyPr>
            <a:normAutofit fontScale="70000" lnSpcReduction="20000"/>
          </a:bodyPr>
          <a:lstStyle/>
          <a:p>
            <a:r>
              <a:rPr lang="en-US" b="1" dirty="0" smtClean="0"/>
              <a:t>Elizabeth Upp</a:t>
            </a:r>
          </a:p>
          <a:p>
            <a:r>
              <a:rPr lang="en-US" dirty="0" smtClean="0"/>
              <a:t>Louisiana State University Health Sciences Center – New Orleans, LA </a:t>
            </a:r>
          </a:p>
          <a:p>
            <a:r>
              <a:rPr lang="en-US" dirty="0" smtClean="0"/>
              <a:t>School of Medicine, Class of 2024 </a:t>
            </a:r>
          </a:p>
          <a:p>
            <a:r>
              <a:rPr lang="en-US" dirty="0" smtClean="0"/>
              <a:t>AmeriHealth Caritas Louisiana Medical Intern </a:t>
            </a:r>
          </a:p>
          <a:p>
            <a:endParaRPr lang="en-US" dirty="0"/>
          </a:p>
        </p:txBody>
      </p:sp>
    </p:spTree>
    <p:extLst>
      <p:ext uri="{BB962C8B-B14F-4D97-AF65-F5344CB8AC3E}">
        <p14:creationId xmlns:p14="http://schemas.microsoft.com/office/powerpoint/2010/main" val="238114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18369307"/>
              </p:ext>
            </p:extLst>
          </p:nvPr>
        </p:nvGraphicFramePr>
        <p:xfrm>
          <a:off x="629142" y="1870747"/>
          <a:ext cx="4926428" cy="3016021"/>
        </p:xfrm>
        <a:graphic>
          <a:graphicData uri="http://schemas.openxmlformats.org/drawingml/2006/table">
            <a:tbl>
              <a:tblPr firstRow="1" bandRow="1">
                <a:tableStyleId>{5C22544A-7EE6-4342-B048-85BDC9FD1C3A}</a:tableStyleId>
              </a:tblPr>
              <a:tblGrid>
                <a:gridCol w="2463214"/>
                <a:gridCol w="2463214"/>
              </a:tblGrid>
              <a:tr h="1097511">
                <a:tc>
                  <a:txBody>
                    <a:bodyPr/>
                    <a:lstStyle/>
                    <a:p>
                      <a:pPr algn="ctr"/>
                      <a:r>
                        <a:rPr lang="en-US" dirty="0" smtClean="0"/>
                        <a:t>Parish</a:t>
                      </a:r>
                      <a:endParaRPr lang="en-US" dirty="0"/>
                    </a:p>
                  </a:txBody>
                  <a:tcPr/>
                </a:tc>
                <a:tc>
                  <a:txBody>
                    <a:bodyPr/>
                    <a:lstStyle/>
                    <a:p>
                      <a:pPr algn="ctr"/>
                      <a:r>
                        <a:rPr lang="en-US" dirty="0" smtClean="0"/>
                        <a:t>Average</a:t>
                      </a:r>
                      <a:r>
                        <a:rPr lang="en-US" baseline="0" dirty="0" smtClean="0"/>
                        <a:t> </a:t>
                      </a:r>
                      <a:r>
                        <a:rPr lang="en-US" dirty="0" smtClean="0"/>
                        <a:t>% of</a:t>
                      </a:r>
                      <a:r>
                        <a:rPr lang="en-US" baseline="0" dirty="0" smtClean="0"/>
                        <a:t> Compliant Patients from 2020-2023</a:t>
                      </a:r>
                      <a:endParaRPr lang="en-US" dirty="0"/>
                    </a:p>
                  </a:txBody>
                  <a:tcPr/>
                </a:tc>
              </a:tr>
              <a:tr h="383702">
                <a:tc>
                  <a:txBody>
                    <a:bodyPr/>
                    <a:lstStyle/>
                    <a:p>
                      <a:r>
                        <a:rPr lang="en-US" dirty="0" smtClean="0"/>
                        <a:t>Saint Mary </a:t>
                      </a:r>
                      <a:endParaRPr lang="en-US" dirty="0"/>
                    </a:p>
                  </a:txBody>
                  <a:tcPr/>
                </a:tc>
                <a:tc>
                  <a:txBody>
                    <a:bodyPr/>
                    <a:lstStyle/>
                    <a:p>
                      <a:r>
                        <a:rPr lang="en-US" dirty="0" smtClean="0"/>
                        <a:t>25%</a:t>
                      </a:r>
                      <a:endParaRPr lang="en-US" dirty="0"/>
                    </a:p>
                  </a:txBody>
                  <a:tcPr/>
                </a:tc>
              </a:tr>
              <a:tr h="383702">
                <a:tc>
                  <a:txBody>
                    <a:bodyPr/>
                    <a:lstStyle/>
                    <a:p>
                      <a:r>
                        <a:rPr lang="en-US" dirty="0" smtClean="0"/>
                        <a:t>Lincoln </a:t>
                      </a:r>
                      <a:endParaRPr lang="en-US" dirty="0"/>
                    </a:p>
                  </a:txBody>
                  <a:tcPr/>
                </a:tc>
                <a:tc>
                  <a:txBody>
                    <a:bodyPr/>
                    <a:lstStyle/>
                    <a:p>
                      <a:r>
                        <a:rPr lang="en-US" dirty="0" smtClean="0"/>
                        <a:t>23%</a:t>
                      </a:r>
                      <a:endParaRPr lang="en-US" dirty="0"/>
                    </a:p>
                  </a:txBody>
                  <a:tcPr/>
                </a:tc>
              </a:tr>
              <a:tr h="383702">
                <a:tc>
                  <a:txBody>
                    <a:bodyPr/>
                    <a:lstStyle/>
                    <a:p>
                      <a:r>
                        <a:rPr lang="en-US" dirty="0" smtClean="0"/>
                        <a:t>Vermillion </a:t>
                      </a:r>
                      <a:endParaRPr lang="en-US" dirty="0"/>
                    </a:p>
                  </a:txBody>
                  <a:tcPr/>
                </a:tc>
                <a:tc>
                  <a:txBody>
                    <a:bodyPr/>
                    <a:lstStyle/>
                    <a:p>
                      <a:r>
                        <a:rPr lang="en-US" dirty="0" smtClean="0"/>
                        <a:t>19%</a:t>
                      </a:r>
                      <a:endParaRPr lang="en-US" dirty="0"/>
                    </a:p>
                  </a:txBody>
                  <a:tcPr/>
                </a:tc>
              </a:tr>
              <a:tr h="383702">
                <a:tc>
                  <a:txBody>
                    <a:bodyPr/>
                    <a:lstStyle/>
                    <a:p>
                      <a:r>
                        <a:rPr lang="en-US" dirty="0" smtClean="0"/>
                        <a:t>Webster</a:t>
                      </a:r>
                      <a:endParaRPr lang="en-US" dirty="0"/>
                    </a:p>
                  </a:txBody>
                  <a:tcPr/>
                </a:tc>
                <a:tc>
                  <a:txBody>
                    <a:bodyPr/>
                    <a:lstStyle/>
                    <a:p>
                      <a:r>
                        <a:rPr lang="en-US" dirty="0" smtClean="0"/>
                        <a:t>9%</a:t>
                      </a:r>
                      <a:endParaRPr lang="en-US" dirty="0"/>
                    </a:p>
                  </a:txBody>
                  <a:tcPr/>
                </a:tc>
              </a:tr>
              <a:tr h="383702">
                <a:tc>
                  <a:txBody>
                    <a:bodyPr/>
                    <a:lstStyle/>
                    <a:p>
                      <a:r>
                        <a:rPr lang="en-US" dirty="0" smtClean="0"/>
                        <a:t>Franklin</a:t>
                      </a:r>
                      <a:endParaRPr lang="en-US" dirty="0"/>
                    </a:p>
                  </a:txBody>
                  <a:tcPr/>
                </a:tc>
                <a:tc>
                  <a:txBody>
                    <a:bodyPr/>
                    <a:lstStyle/>
                    <a:p>
                      <a:r>
                        <a:rPr lang="en-US" dirty="0" smtClean="0"/>
                        <a:t>8%</a:t>
                      </a:r>
                      <a:endParaRPr lang="en-US" dirty="0"/>
                    </a:p>
                  </a:txBody>
                  <a:tcPr/>
                </a:tc>
              </a:tr>
            </a:tbl>
          </a:graphicData>
        </a:graphic>
      </p:graphicFrame>
      <p:sp>
        <p:nvSpPr>
          <p:cNvPr id="4" name="TextBox 3"/>
          <p:cNvSpPr txBox="1"/>
          <p:nvPr/>
        </p:nvSpPr>
        <p:spPr>
          <a:xfrm>
            <a:off x="1392104" y="254832"/>
            <a:ext cx="9061100" cy="1015663"/>
          </a:xfrm>
          <a:prstGeom prst="rect">
            <a:avLst/>
          </a:prstGeom>
          <a:noFill/>
        </p:spPr>
        <p:txBody>
          <a:bodyPr wrap="square" rtlCol="0">
            <a:spAutoFit/>
          </a:bodyPr>
          <a:lstStyle/>
          <a:p>
            <a:pPr algn="ctr"/>
            <a:r>
              <a:rPr lang="en-US" sz="3000" dirty="0" smtClean="0"/>
              <a:t>Rural Parishes with Average Compliance </a:t>
            </a:r>
            <a:r>
              <a:rPr lang="en-US" sz="3000" u="sng" dirty="0" smtClean="0"/>
              <a:t>&lt;</a:t>
            </a:r>
            <a:r>
              <a:rPr lang="en-US" sz="3000" dirty="0" smtClean="0"/>
              <a:t> 25% From 2020-2023 </a:t>
            </a:r>
            <a:endParaRPr lang="en-US" sz="3000"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263" y="1434741"/>
            <a:ext cx="5632325" cy="5030894"/>
          </a:xfrm>
          <a:prstGeom prst="rect">
            <a:avLst/>
          </a:prstGeom>
        </p:spPr>
      </p:pic>
      <p:sp>
        <p:nvSpPr>
          <p:cNvPr id="7" name="5-Point Star 6"/>
          <p:cNvSpPr/>
          <p:nvPr/>
        </p:nvSpPr>
        <p:spPr>
          <a:xfrm>
            <a:off x="8851194" y="5235148"/>
            <a:ext cx="263471" cy="2101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051375" y="1765674"/>
            <a:ext cx="263471" cy="2101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594649" y="1974569"/>
            <a:ext cx="263471" cy="2101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7835508" y="5191932"/>
            <a:ext cx="263471" cy="2101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8719458" y="2523152"/>
            <a:ext cx="263471" cy="21014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9142" y="5186340"/>
            <a:ext cx="4667534" cy="923330"/>
          </a:xfrm>
          <a:prstGeom prst="rect">
            <a:avLst/>
          </a:prstGeom>
          <a:noFill/>
        </p:spPr>
        <p:txBody>
          <a:bodyPr wrap="square" rtlCol="0">
            <a:spAutoFit/>
          </a:bodyPr>
          <a:lstStyle/>
          <a:p>
            <a:r>
              <a:rPr lang="en-US" dirty="0" smtClean="0"/>
              <a:t>*Richland parish had the highest average compliance percentage (51%) out of the rural parishes</a:t>
            </a:r>
            <a:endParaRPr lang="en-US" dirty="0"/>
          </a:p>
        </p:txBody>
      </p:sp>
    </p:spTree>
    <p:extLst>
      <p:ext uri="{BB962C8B-B14F-4D97-AF65-F5344CB8AC3E}">
        <p14:creationId xmlns:p14="http://schemas.microsoft.com/office/powerpoint/2010/main" val="111069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The percentage of compliant diabetic patients has steadily increased since 2020</a:t>
            </a:r>
          </a:p>
          <a:p>
            <a:r>
              <a:rPr lang="en-US" dirty="0" smtClean="0"/>
              <a:t>PCP visit attendance did not change much despite the pandemic and does not seem to be correlated with the increasing compliance of diabetic </a:t>
            </a:r>
            <a:r>
              <a:rPr lang="en-US" dirty="0" smtClean="0"/>
              <a:t>patients over the years </a:t>
            </a:r>
            <a:endParaRPr lang="en-US" dirty="0" smtClean="0"/>
          </a:p>
          <a:p>
            <a:r>
              <a:rPr lang="en-US" dirty="0" smtClean="0"/>
              <a:t>Effects of </a:t>
            </a:r>
            <a:r>
              <a:rPr lang="en-US" dirty="0" smtClean="0"/>
              <a:t>race </a:t>
            </a:r>
            <a:r>
              <a:rPr lang="en-US" dirty="0" smtClean="0"/>
              <a:t>(white vs. black) on diabetic patient compliance and attendance of at least one PCP visit were not very substantial </a:t>
            </a:r>
            <a:endParaRPr lang="en-US" dirty="0" smtClean="0"/>
          </a:p>
          <a:p>
            <a:r>
              <a:rPr lang="en-US" dirty="0"/>
              <a:t>Compliance of Spanish speaking diabetic patients has improved over </a:t>
            </a:r>
            <a:r>
              <a:rPr lang="en-US" dirty="0" smtClean="0"/>
              <a:t>time</a:t>
            </a:r>
            <a:endParaRPr lang="en-US" dirty="0" smtClean="0"/>
          </a:p>
          <a:p>
            <a:r>
              <a:rPr lang="en-US" dirty="0" smtClean="0"/>
              <a:t>There is a growing disparity in the compliance of diabetic patients in rural regions compared to urban regions over </a:t>
            </a:r>
            <a:r>
              <a:rPr lang="en-US" dirty="0" smtClean="0"/>
              <a:t>time* </a:t>
            </a:r>
            <a:endParaRPr lang="en-US" dirty="0" smtClean="0"/>
          </a:p>
          <a:p>
            <a:endParaRPr lang="en-US" dirty="0" smtClean="0"/>
          </a:p>
          <a:p>
            <a:endParaRPr lang="en-US" dirty="0" smtClean="0"/>
          </a:p>
        </p:txBody>
      </p:sp>
    </p:spTree>
    <p:extLst>
      <p:ext uri="{BB962C8B-B14F-4D97-AF65-F5344CB8AC3E}">
        <p14:creationId xmlns:p14="http://schemas.microsoft.com/office/powerpoint/2010/main" val="403085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260" y="499997"/>
            <a:ext cx="7729728" cy="1188720"/>
          </a:xfrm>
        </p:spPr>
        <p:txBody>
          <a:bodyPr/>
          <a:lstStyle/>
          <a:p>
            <a:r>
              <a:rPr lang="en-US" dirty="0" err="1" smtClean="0"/>
              <a:t>AclA</a:t>
            </a:r>
            <a:r>
              <a:rPr lang="en-US" dirty="0" smtClean="0"/>
              <a:t> Interventions</a:t>
            </a:r>
            <a:endParaRPr lang="en-US" dirty="0"/>
          </a:p>
        </p:txBody>
      </p:sp>
      <p:sp>
        <p:nvSpPr>
          <p:cNvPr id="4" name="Content Placeholder 2"/>
          <p:cNvSpPr txBox="1">
            <a:spLocks/>
          </p:cNvSpPr>
          <p:nvPr/>
        </p:nvSpPr>
        <p:spPr>
          <a:xfrm>
            <a:off x="1399912" y="2317368"/>
            <a:ext cx="9742221" cy="36939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u="sng" dirty="0" smtClean="0"/>
              <a:t>INTERVENTIONS</a:t>
            </a:r>
          </a:p>
          <a:p>
            <a:r>
              <a:rPr lang="en-US" dirty="0"/>
              <a:t>CLAS/HELS </a:t>
            </a:r>
            <a:r>
              <a:rPr lang="en-US" dirty="0" smtClean="0"/>
              <a:t>Interventions</a:t>
            </a:r>
            <a:endParaRPr lang="en-US" dirty="0" smtClean="0"/>
          </a:p>
          <a:p>
            <a:r>
              <a:rPr lang="en-US" dirty="0" smtClean="0"/>
              <a:t>Care Card Member Incentive </a:t>
            </a:r>
          </a:p>
          <a:p>
            <a:r>
              <a:rPr lang="en-US" dirty="0" smtClean="0"/>
              <a:t>Case Management Program </a:t>
            </a:r>
          </a:p>
          <a:p>
            <a:r>
              <a:rPr lang="en-US" dirty="0" smtClean="0"/>
              <a:t>Social Media Campaign </a:t>
            </a:r>
          </a:p>
          <a:p>
            <a:r>
              <a:rPr lang="en-US" dirty="0" smtClean="0"/>
              <a:t>Text Messaging/Voicemail Calls </a:t>
            </a: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0133" y="2519320"/>
            <a:ext cx="4313766" cy="2577055"/>
          </a:xfrm>
          <a:prstGeom prst="rect">
            <a:avLst/>
          </a:prstGeom>
        </p:spPr>
      </p:pic>
    </p:spTree>
    <p:extLst>
      <p:ext uri="{BB962C8B-B14F-4D97-AF65-F5344CB8AC3E}">
        <p14:creationId xmlns:p14="http://schemas.microsoft.com/office/powerpoint/2010/main" val="1749964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4" name="Content Placeholder 2"/>
          <p:cNvSpPr txBox="1">
            <a:spLocks/>
          </p:cNvSpPr>
          <p:nvPr/>
        </p:nvSpPr>
        <p:spPr>
          <a:xfrm>
            <a:off x="6650636" y="2368220"/>
            <a:ext cx="4909179" cy="421246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endParaRPr lang="en-US" dirty="0" smtClean="0"/>
          </a:p>
        </p:txBody>
      </p:sp>
      <p:sp>
        <p:nvSpPr>
          <p:cNvPr id="5" name="Content Placeholder 4"/>
          <p:cNvSpPr>
            <a:spLocks noGrp="1"/>
          </p:cNvSpPr>
          <p:nvPr>
            <p:ph idx="1"/>
          </p:nvPr>
        </p:nvSpPr>
        <p:spPr>
          <a:xfrm>
            <a:off x="2400469" y="2638044"/>
            <a:ext cx="7729728" cy="3101983"/>
          </a:xfrm>
        </p:spPr>
        <p:txBody>
          <a:bodyPr>
            <a:normAutofit fontScale="85000" lnSpcReduction="20000"/>
          </a:bodyPr>
          <a:lstStyle/>
          <a:p>
            <a:r>
              <a:rPr lang="en-US" dirty="0"/>
              <a:t>Utilize community health workers to provide diabetes education, support, and outreach services within rural </a:t>
            </a:r>
            <a:r>
              <a:rPr lang="en-US" dirty="0" smtClean="0"/>
              <a:t>areas, especially in Franklin, Webster, Vermillion, Lincoln, and St. Mary parishes</a:t>
            </a:r>
          </a:p>
          <a:p>
            <a:pPr lvl="1"/>
            <a:r>
              <a:rPr lang="en-US" dirty="0" smtClean="0"/>
              <a:t>CPSTF recommends interventions that engage community health workers to help patients manage their diabetes because they have been shown to improve glycemic and lipid control, reduce health care use, and they are cost effective </a:t>
            </a:r>
          </a:p>
          <a:p>
            <a:r>
              <a:rPr lang="en-US" dirty="0" smtClean="0"/>
              <a:t>Look into what interventions have been done in Richland parish </a:t>
            </a:r>
            <a:endParaRPr lang="en-US" dirty="0"/>
          </a:p>
          <a:p>
            <a:r>
              <a:rPr lang="en-US" dirty="0"/>
              <a:t>Continue to offer telehealth </a:t>
            </a:r>
            <a:r>
              <a:rPr lang="en-US" dirty="0" smtClean="0"/>
              <a:t>visits and home visits </a:t>
            </a:r>
          </a:p>
          <a:p>
            <a:r>
              <a:rPr lang="en-US" dirty="0" smtClean="0"/>
              <a:t>Offer </a:t>
            </a:r>
            <a:r>
              <a:rPr lang="en-US" dirty="0"/>
              <a:t>training and support programs for healthcare providers in rural regions to expand their knowledge and skills in managing diabetes effectively </a:t>
            </a:r>
          </a:p>
          <a:p>
            <a:r>
              <a:rPr lang="en-US" dirty="0" smtClean="0"/>
              <a:t>Provide </a:t>
            </a:r>
            <a:r>
              <a:rPr lang="en-US" dirty="0"/>
              <a:t>financial assistance to help patients in rural areas afford medications, insulin, glucose monitoring supplies, etc. </a:t>
            </a:r>
          </a:p>
          <a:p>
            <a:endParaRPr lang="en-US" dirty="0"/>
          </a:p>
        </p:txBody>
      </p:sp>
    </p:spTree>
    <p:extLst>
      <p:ext uri="{BB962C8B-B14F-4D97-AF65-F5344CB8AC3E}">
        <p14:creationId xmlns:p14="http://schemas.microsoft.com/office/powerpoint/2010/main" val="23855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Dr. Gregory Randolph </a:t>
            </a:r>
          </a:p>
          <a:p>
            <a:r>
              <a:rPr lang="en-US" dirty="0" smtClean="0"/>
              <a:t>Dana Smith </a:t>
            </a:r>
          </a:p>
          <a:p>
            <a:r>
              <a:rPr lang="en-US" dirty="0" smtClean="0"/>
              <a:t>Renee Wells </a:t>
            </a:r>
          </a:p>
          <a:p>
            <a:r>
              <a:rPr lang="en-US" dirty="0" err="1" smtClean="0"/>
              <a:t>Shea</a:t>
            </a:r>
            <a:r>
              <a:rPr lang="en-US" dirty="0" smtClean="0"/>
              <a:t> Good </a:t>
            </a:r>
          </a:p>
          <a:p>
            <a:r>
              <a:rPr lang="en-US" dirty="0" smtClean="0"/>
              <a:t>Rhonda Baird </a:t>
            </a:r>
          </a:p>
          <a:p>
            <a:r>
              <a:rPr lang="en-US" dirty="0" err="1" smtClean="0"/>
              <a:t>Lekitha</a:t>
            </a:r>
            <a:r>
              <a:rPr lang="en-US" dirty="0" smtClean="0"/>
              <a:t> Gregory </a:t>
            </a:r>
            <a:endParaRPr lang="en-US" dirty="0"/>
          </a:p>
          <a:p>
            <a:r>
              <a:rPr lang="en-US" dirty="0" smtClean="0"/>
              <a:t>ACLA Quality Improvement Team </a:t>
            </a:r>
          </a:p>
        </p:txBody>
      </p:sp>
      <p:pic>
        <p:nvPicPr>
          <p:cNvPr id="4" name="Picture 2" descr="AmeriHealth Caritas Louisiana website homepage">
            <a:extLst>
              <a:ext uri="{FF2B5EF4-FFF2-40B4-BE49-F238E27FC236}">
                <a16:creationId xmlns="" xmlns:a16="http://schemas.microsoft.com/office/drawing/2014/main" id="{4B3F24D2-ED4A-614A-9B93-FFBE00CDC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890" y="2577658"/>
            <a:ext cx="3668974" cy="13270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SU Health New Orleans">
            <a:extLst>
              <a:ext uri="{FF2B5EF4-FFF2-40B4-BE49-F238E27FC236}">
                <a16:creationId xmlns="" xmlns:a16="http://schemas.microsoft.com/office/drawing/2014/main" id="{F00C21DB-E321-4E4D-AD7E-EBB8DB5E1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890" y="4389366"/>
            <a:ext cx="3860059" cy="92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02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https://</a:t>
            </a:r>
            <a:r>
              <a:rPr lang="en-US" dirty="0" smtClean="0">
                <a:hlinkClick r:id="rId2"/>
              </a:rPr>
              <a:t>www.cdc.gov/diabetes/basics/diabetes.html</a:t>
            </a:r>
            <a:endParaRPr lang="en-US" dirty="0" smtClean="0"/>
          </a:p>
          <a:p>
            <a:r>
              <a:rPr lang="en-US" dirty="0" smtClean="0">
                <a:hlinkClick r:id="rId3"/>
              </a:rPr>
              <a:t>https</a:t>
            </a:r>
            <a:r>
              <a:rPr lang="en-US" dirty="0">
                <a:hlinkClick r:id="rId3"/>
              </a:rPr>
              <a:t>://</a:t>
            </a:r>
            <a:r>
              <a:rPr lang="en-US" dirty="0" smtClean="0">
                <a:hlinkClick r:id="rId3"/>
              </a:rPr>
              <a:t>www.cdc.gov/diabetes/data/center/slides.html</a:t>
            </a:r>
            <a:endParaRPr lang="en-US" dirty="0" smtClean="0"/>
          </a:p>
          <a:p>
            <a:r>
              <a:rPr lang="en-US" dirty="0" smtClean="0">
                <a:hlinkClick r:id="rId4"/>
              </a:rPr>
              <a:t>https</a:t>
            </a:r>
            <a:r>
              <a:rPr lang="en-US" dirty="0">
                <a:hlinkClick r:id="rId4"/>
              </a:rPr>
              <a:t>://</a:t>
            </a:r>
            <a:r>
              <a:rPr lang="en-US" dirty="0" smtClean="0">
                <a:hlinkClick r:id="rId4"/>
              </a:rPr>
              <a:t>www.commonwealthfund.org/publications/2021/feb/impact-covid-19-outpatient-visits-2020-visits-stable-despite-late-surge</a:t>
            </a:r>
            <a:endParaRPr lang="en-US" dirty="0" smtClean="0"/>
          </a:p>
          <a:p>
            <a:r>
              <a:rPr lang="en-US" dirty="0">
                <a:hlinkClick r:id="rId5"/>
              </a:rPr>
              <a:t>https://www.thecommunityguide.org/findings/diabetes-management-interventions-engaging-community-health-workers.html#:~:text=Interventions%20include%20education%2C%20coaching%2C%20or,one%20interactions%20or%20group%20sessions</a:t>
            </a:r>
            <a:r>
              <a:rPr lang="en-US" dirty="0" smtClean="0"/>
              <a:t>.</a:t>
            </a:r>
          </a:p>
          <a:p>
            <a:r>
              <a:rPr lang="en-US" dirty="0">
                <a:hlinkClick r:id="rId6"/>
              </a:rPr>
              <a:t>https://</a:t>
            </a:r>
            <a:r>
              <a:rPr lang="en-US" dirty="0" smtClean="0">
                <a:hlinkClick r:id="rId6"/>
              </a:rPr>
              <a:t>www2.diabetes.org/sites/default/files/2021-10/ADV_2021_State_Fact_sheets_Louisiana.pdf</a:t>
            </a:r>
            <a:endParaRPr lang="en-US" dirty="0" smtClean="0"/>
          </a:p>
          <a:p>
            <a:r>
              <a:rPr lang="en-US" dirty="0">
                <a:hlinkClick r:id="rId7"/>
              </a:rPr>
              <a:t>https://</a:t>
            </a:r>
            <a:r>
              <a:rPr lang="en-US" dirty="0" smtClean="0">
                <a:hlinkClick r:id="rId7"/>
              </a:rPr>
              <a:t>www.niddk.nih.gov/health-information/diabetes/overview/what-is-diabetes</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49361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126" y="514987"/>
            <a:ext cx="7729728" cy="1188720"/>
          </a:xfrm>
        </p:spPr>
        <p:txBody>
          <a:bodyPr/>
          <a:lstStyle/>
          <a:p>
            <a:r>
              <a:rPr lang="en-US" dirty="0" smtClean="0"/>
              <a:t>What is Diabetes?</a:t>
            </a:r>
            <a:endParaRPr lang="en-US" dirty="0"/>
          </a:p>
        </p:txBody>
      </p:sp>
      <p:sp>
        <p:nvSpPr>
          <p:cNvPr id="3" name="Content Placeholder 2"/>
          <p:cNvSpPr>
            <a:spLocks noGrp="1"/>
          </p:cNvSpPr>
          <p:nvPr>
            <p:ph idx="1"/>
          </p:nvPr>
        </p:nvSpPr>
        <p:spPr>
          <a:xfrm>
            <a:off x="537247" y="2353230"/>
            <a:ext cx="6081917" cy="3715061"/>
          </a:xfrm>
        </p:spPr>
        <p:txBody>
          <a:bodyPr>
            <a:normAutofit fontScale="92500" lnSpcReduction="20000"/>
          </a:bodyPr>
          <a:lstStyle/>
          <a:p>
            <a:r>
              <a:rPr lang="en-US" dirty="0" smtClean="0"/>
              <a:t>Chronic health condition </a:t>
            </a:r>
          </a:p>
          <a:p>
            <a:r>
              <a:rPr lang="en-US" dirty="0" smtClean="0"/>
              <a:t>The body does not make enough insulin (type 1 diabetes) or the body cannot use insulin as well as it should (type II diabetes) </a:t>
            </a:r>
            <a:r>
              <a:rPr lang="en-US" dirty="0" smtClean="0">
                <a:sym typeface="Wingdings"/>
              </a:rPr>
              <a:t> too much blood sugar remains in the bloodstream</a:t>
            </a:r>
          </a:p>
          <a:p>
            <a:r>
              <a:rPr lang="en-US" dirty="0" smtClean="0">
                <a:sym typeface="Wingdings"/>
              </a:rPr>
              <a:t>Hemoglobin A1c used to measure average blood sugar level over the past 2-3 months</a:t>
            </a:r>
          </a:p>
          <a:p>
            <a:pPr lvl="1"/>
            <a:r>
              <a:rPr lang="en-US" dirty="0" smtClean="0">
                <a:sym typeface="Wingdings"/>
              </a:rPr>
              <a:t>HbA1c &lt; 5.7%  normal </a:t>
            </a:r>
          </a:p>
          <a:p>
            <a:pPr lvl="1"/>
            <a:r>
              <a:rPr lang="en-US" dirty="0" smtClean="0">
                <a:sym typeface="Wingdings"/>
              </a:rPr>
              <a:t>HbA1c 5.7%-6.4%  prediabetes </a:t>
            </a:r>
          </a:p>
          <a:p>
            <a:pPr lvl="1"/>
            <a:r>
              <a:rPr lang="en-US" dirty="0" smtClean="0">
                <a:sym typeface="Wingdings"/>
              </a:rPr>
              <a:t>HbA1c &gt; 6.5%  diabetes</a:t>
            </a:r>
          </a:p>
          <a:p>
            <a:r>
              <a:rPr lang="en-US" dirty="0" smtClean="0">
                <a:sym typeface="Wingdings"/>
              </a:rPr>
              <a:t>Long term effects: heart disease, vision loss, kidney </a:t>
            </a:r>
            <a:r>
              <a:rPr lang="en-US" dirty="0" smtClean="0">
                <a:sym typeface="Wingdings"/>
              </a:rPr>
              <a:t>disease, and many more</a:t>
            </a:r>
            <a:endParaRPr lang="en-US" dirty="0" smtClean="0">
              <a:sym typeface="Wingdings"/>
            </a:endParaRPr>
          </a:p>
          <a:p>
            <a:r>
              <a:rPr lang="en-US" dirty="0" smtClean="0">
                <a:sym typeface="Wingdings"/>
              </a:rPr>
              <a:t>Treatment </a:t>
            </a:r>
          </a:p>
          <a:p>
            <a:pPr lvl="1"/>
            <a:r>
              <a:rPr lang="en-US" dirty="0" smtClean="0">
                <a:sym typeface="Wingdings"/>
              </a:rPr>
              <a:t>Take medicine as prescribed, </a:t>
            </a:r>
            <a:r>
              <a:rPr lang="en-US" dirty="0" smtClean="0">
                <a:sym typeface="Wingdings"/>
              </a:rPr>
              <a:t>lose weight, eat healthy, be active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250" y="2787981"/>
            <a:ext cx="4978594" cy="2957726"/>
          </a:xfrm>
          <a:prstGeom prst="rect">
            <a:avLst/>
          </a:prstGeom>
        </p:spPr>
      </p:pic>
    </p:spTree>
    <p:extLst>
      <p:ext uri="{BB962C8B-B14F-4D97-AF65-F5344CB8AC3E}">
        <p14:creationId xmlns:p14="http://schemas.microsoft.com/office/powerpoint/2010/main" val="184984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175" y="350095"/>
            <a:ext cx="7729728" cy="1188720"/>
          </a:xfrm>
        </p:spPr>
        <p:txBody>
          <a:bodyPr/>
          <a:lstStyle/>
          <a:p>
            <a:r>
              <a:rPr lang="en-US" dirty="0" smtClean="0"/>
              <a:t>Diabetes In Louisiana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696" y="2128757"/>
            <a:ext cx="5515550" cy="3612475"/>
          </a:xfrm>
          <a:prstGeom prst="rect">
            <a:avLst/>
          </a:prstGeom>
        </p:spPr>
      </p:pic>
      <p:sp>
        <p:nvSpPr>
          <p:cNvPr id="4" name="Content Placeholder 3"/>
          <p:cNvSpPr>
            <a:spLocks noGrp="1"/>
          </p:cNvSpPr>
          <p:nvPr>
            <p:ph idx="1"/>
          </p:nvPr>
        </p:nvSpPr>
        <p:spPr>
          <a:xfrm>
            <a:off x="920951" y="2142326"/>
            <a:ext cx="4538153" cy="3598906"/>
          </a:xfrm>
        </p:spPr>
        <p:txBody>
          <a:bodyPr>
            <a:normAutofit/>
          </a:bodyPr>
          <a:lstStyle/>
          <a:p>
            <a:r>
              <a:rPr lang="en-US" dirty="0" smtClean="0"/>
              <a:t>14.2% of the adult population diagnosed with diabetes </a:t>
            </a:r>
          </a:p>
          <a:p>
            <a:pPr lvl="1"/>
            <a:r>
              <a:rPr lang="en-US" dirty="0" smtClean="0"/>
              <a:t>LA ranks 7</a:t>
            </a:r>
            <a:r>
              <a:rPr lang="en-US" baseline="30000" dirty="0" smtClean="0"/>
              <a:t>th</a:t>
            </a:r>
            <a:r>
              <a:rPr lang="en-US" dirty="0" smtClean="0"/>
              <a:t> in U.S. diabetes prevalence </a:t>
            </a:r>
          </a:p>
          <a:p>
            <a:r>
              <a:rPr lang="en-US" dirty="0" smtClean="0"/>
              <a:t>2.4% of the adult population has diabetes but do not know it</a:t>
            </a:r>
          </a:p>
          <a:p>
            <a:r>
              <a:rPr lang="en-US" dirty="0" smtClean="0"/>
              <a:t>34.4% </a:t>
            </a:r>
            <a:r>
              <a:rPr lang="en-US" dirty="0"/>
              <a:t>of the adult population </a:t>
            </a:r>
            <a:r>
              <a:rPr lang="en-US" dirty="0" smtClean="0"/>
              <a:t>have pre-diabetes </a:t>
            </a:r>
          </a:p>
          <a:p>
            <a:endParaRPr lang="en-US" dirty="0"/>
          </a:p>
        </p:txBody>
      </p:sp>
    </p:spTree>
    <p:extLst>
      <p:ext uri="{BB962C8B-B14F-4D97-AF65-F5344CB8AC3E}">
        <p14:creationId xmlns:p14="http://schemas.microsoft.com/office/powerpoint/2010/main" val="336919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20115"/>
            <a:ext cx="7729728" cy="1188720"/>
          </a:xfrm>
        </p:spPr>
        <p:txBody>
          <a:bodyPr/>
          <a:lstStyle/>
          <a:p>
            <a:r>
              <a:rPr lang="en-US" dirty="0" smtClean="0"/>
              <a:t>Impact of COVID-19 on Outpatient Visits in 2020 </a:t>
            </a:r>
            <a:endParaRPr lang="en-US" dirty="0"/>
          </a:p>
        </p:txBody>
      </p:sp>
      <p:sp>
        <p:nvSpPr>
          <p:cNvPr id="3" name="Content Placeholder 2"/>
          <p:cNvSpPr>
            <a:spLocks noGrp="1"/>
          </p:cNvSpPr>
          <p:nvPr>
            <p:ph idx="1"/>
          </p:nvPr>
        </p:nvSpPr>
        <p:spPr>
          <a:xfrm>
            <a:off x="366335" y="1821901"/>
            <a:ext cx="4837925" cy="2218768"/>
          </a:xfrm>
        </p:spPr>
        <p:txBody>
          <a:bodyPr/>
          <a:lstStyle/>
          <a:p>
            <a:r>
              <a:rPr lang="en-US" dirty="0" smtClean="0">
                <a:solidFill>
                  <a:schemeClr val="tx1"/>
                </a:solidFill>
              </a:rPr>
              <a:t>March 2020 </a:t>
            </a:r>
            <a:r>
              <a:rPr lang="en-US" dirty="0" smtClean="0">
                <a:solidFill>
                  <a:schemeClr val="tx1"/>
                </a:solidFill>
                <a:sym typeface="Wingdings"/>
              </a:rPr>
              <a:t> </a:t>
            </a:r>
            <a:r>
              <a:rPr lang="en-US" dirty="0" smtClean="0">
                <a:solidFill>
                  <a:schemeClr val="tx1"/>
                </a:solidFill>
              </a:rPr>
              <a:t>health </a:t>
            </a:r>
            <a:r>
              <a:rPr lang="en-US" dirty="0">
                <a:solidFill>
                  <a:schemeClr val="tx1"/>
                </a:solidFill>
              </a:rPr>
              <a:t>care practices began deferring elective visits, modifying their practices to safely accommodate in-person visits, and increasing the use of </a:t>
            </a:r>
            <a:r>
              <a:rPr lang="en-US" dirty="0" smtClean="0">
                <a:solidFill>
                  <a:schemeClr val="tx1"/>
                </a:solidFill>
              </a:rPr>
              <a:t>telemedicine</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061"/>
          <a:stretch/>
        </p:blipFill>
        <p:spPr>
          <a:xfrm>
            <a:off x="7130321" y="1665652"/>
            <a:ext cx="4483967" cy="25312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09" y="3465965"/>
            <a:ext cx="4260376" cy="27627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8380" y="4196918"/>
            <a:ext cx="4435908" cy="2504265"/>
          </a:xfrm>
          <a:prstGeom prst="rect">
            <a:avLst/>
          </a:prstGeom>
        </p:spPr>
      </p:pic>
    </p:spTree>
    <p:extLst>
      <p:ext uri="{BB962C8B-B14F-4D97-AF65-F5344CB8AC3E}">
        <p14:creationId xmlns:p14="http://schemas.microsoft.com/office/powerpoint/2010/main" val="595628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Population: </a:t>
            </a:r>
          </a:p>
          <a:p>
            <a:pPr lvl="1"/>
            <a:r>
              <a:rPr lang="en-US" dirty="0" smtClean="0"/>
              <a:t>Members </a:t>
            </a:r>
            <a:r>
              <a:rPr lang="en-US" dirty="0"/>
              <a:t>turning 18-75 years of age in the calendar year with diabetes (types 1 and 2) </a:t>
            </a:r>
          </a:p>
          <a:p>
            <a:r>
              <a:rPr lang="en-US" dirty="0" smtClean="0"/>
              <a:t>Timeline: </a:t>
            </a:r>
          </a:p>
          <a:p>
            <a:pPr lvl="1"/>
            <a:r>
              <a:rPr lang="en-US" dirty="0" smtClean="0"/>
              <a:t>2020-2023 </a:t>
            </a:r>
          </a:p>
          <a:p>
            <a:r>
              <a:rPr lang="en-US" dirty="0" smtClean="0"/>
              <a:t>Compliance: </a:t>
            </a:r>
          </a:p>
          <a:p>
            <a:pPr lvl="1"/>
            <a:r>
              <a:rPr lang="en-US" dirty="0" smtClean="0"/>
              <a:t>Percentage of members whose most recent HbA1c level was &lt; 8%</a:t>
            </a:r>
          </a:p>
          <a:p>
            <a:r>
              <a:rPr lang="en-US" dirty="0" smtClean="0"/>
              <a:t>PCP Visits </a:t>
            </a:r>
          </a:p>
          <a:p>
            <a:pPr lvl="1"/>
            <a:r>
              <a:rPr lang="en-US" dirty="0" smtClean="0"/>
              <a:t>Percentage of members who attended at least one PCP visit within a specific year</a:t>
            </a:r>
          </a:p>
          <a:p>
            <a:pPr lvl="1"/>
            <a:r>
              <a:rPr lang="en-US" dirty="0" smtClean="0"/>
              <a:t>Caveat: Data only included PCP visits when a member saw their assigned PCP</a:t>
            </a:r>
          </a:p>
          <a:p>
            <a:pPr lvl="2"/>
            <a:r>
              <a:rPr lang="en-US" dirty="0" smtClean="0"/>
              <a:t>I assumed that a member did not attend a PCP visit when the column was blank, however there is a possibility that they could have seen a different physician that they were not assigned to </a:t>
            </a:r>
          </a:p>
          <a:p>
            <a:endParaRPr lang="en-US" dirty="0" smtClean="0"/>
          </a:p>
          <a:p>
            <a:pPr lvl="1"/>
            <a:endParaRPr lang="en-US" dirty="0"/>
          </a:p>
        </p:txBody>
      </p:sp>
    </p:spTree>
    <p:extLst>
      <p:ext uri="{BB962C8B-B14F-4D97-AF65-F5344CB8AC3E}">
        <p14:creationId xmlns:p14="http://schemas.microsoft.com/office/powerpoint/2010/main" val="144623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2790697"/>
              </p:ext>
            </p:extLst>
          </p:nvPr>
        </p:nvGraphicFramePr>
        <p:xfrm>
          <a:off x="99494" y="2067485"/>
          <a:ext cx="5823160" cy="3536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691895689"/>
              </p:ext>
            </p:extLst>
          </p:nvPr>
        </p:nvGraphicFramePr>
        <p:xfrm>
          <a:off x="6132875" y="2067485"/>
          <a:ext cx="6052333" cy="353690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392104" y="402315"/>
            <a:ext cx="9061100" cy="553998"/>
          </a:xfrm>
          <a:prstGeom prst="rect">
            <a:avLst/>
          </a:prstGeom>
          <a:noFill/>
        </p:spPr>
        <p:txBody>
          <a:bodyPr wrap="square" rtlCol="0">
            <a:spAutoFit/>
          </a:bodyPr>
          <a:lstStyle/>
          <a:p>
            <a:pPr algn="ctr"/>
            <a:r>
              <a:rPr lang="en-US" sz="3000" dirty="0" smtClean="0"/>
              <a:t>Compliance vs. Attendance of PCP Visits</a:t>
            </a:r>
            <a:endParaRPr lang="en-US" sz="3000" dirty="0"/>
          </a:p>
        </p:txBody>
      </p:sp>
    </p:spTree>
    <p:extLst>
      <p:ext uri="{BB962C8B-B14F-4D97-AF65-F5344CB8AC3E}">
        <p14:creationId xmlns:p14="http://schemas.microsoft.com/office/powerpoint/2010/main" val="1464508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274585700"/>
              </p:ext>
            </p:extLst>
          </p:nvPr>
        </p:nvGraphicFramePr>
        <p:xfrm>
          <a:off x="6135329" y="2093980"/>
          <a:ext cx="5766620" cy="34316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92104" y="344773"/>
            <a:ext cx="9061100" cy="1015663"/>
          </a:xfrm>
          <a:prstGeom prst="rect">
            <a:avLst/>
          </a:prstGeom>
          <a:noFill/>
        </p:spPr>
        <p:txBody>
          <a:bodyPr wrap="square" rtlCol="0">
            <a:spAutoFit/>
          </a:bodyPr>
          <a:lstStyle/>
          <a:p>
            <a:pPr algn="ctr"/>
            <a:r>
              <a:rPr lang="en-US" sz="3000" dirty="0" smtClean="0"/>
              <a:t>Effects of Race </a:t>
            </a:r>
            <a:r>
              <a:rPr lang="en-US" sz="3000" dirty="0"/>
              <a:t>on Compliance &amp; Attendance of PCP </a:t>
            </a:r>
            <a:r>
              <a:rPr lang="en-US" sz="3000" dirty="0" smtClean="0"/>
              <a:t>Visits</a:t>
            </a:r>
            <a:endParaRPr lang="en-US" sz="3000" dirty="0"/>
          </a:p>
        </p:txBody>
      </p:sp>
      <p:graphicFrame>
        <p:nvGraphicFramePr>
          <p:cNvPr id="6" name="Content Placeholder 3"/>
          <p:cNvGraphicFramePr>
            <a:graphicFrameLocks/>
          </p:cNvGraphicFramePr>
          <p:nvPr>
            <p:extLst>
              <p:ext uri="{D42A27DB-BD31-4B8C-83A1-F6EECF244321}">
                <p14:modId xmlns:p14="http://schemas.microsoft.com/office/powerpoint/2010/main" val="2127811535"/>
              </p:ext>
            </p:extLst>
          </p:nvPr>
        </p:nvGraphicFramePr>
        <p:xfrm>
          <a:off x="341228" y="2074219"/>
          <a:ext cx="5513882" cy="3471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366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791020824"/>
              </p:ext>
            </p:extLst>
          </p:nvPr>
        </p:nvGraphicFramePr>
        <p:xfrm>
          <a:off x="5922654" y="2168013"/>
          <a:ext cx="5935049" cy="34339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92104" y="344773"/>
            <a:ext cx="9061100" cy="1015663"/>
          </a:xfrm>
          <a:prstGeom prst="rect">
            <a:avLst/>
          </a:prstGeom>
          <a:noFill/>
        </p:spPr>
        <p:txBody>
          <a:bodyPr wrap="square" rtlCol="0">
            <a:spAutoFit/>
          </a:bodyPr>
          <a:lstStyle/>
          <a:p>
            <a:pPr algn="ctr"/>
            <a:r>
              <a:rPr lang="en-US" sz="3000" dirty="0" smtClean="0"/>
              <a:t>Effects of Language Spoken </a:t>
            </a:r>
            <a:r>
              <a:rPr lang="en-US" sz="3000" dirty="0"/>
              <a:t>on Compliance &amp; Attendance of PCP </a:t>
            </a:r>
            <a:r>
              <a:rPr lang="en-US" sz="3000" dirty="0" smtClean="0"/>
              <a:t>Visits </a:t>
            </a:r>
            <a:endParaRPr lang="en-US" sz="3000" dirty="0"/>
          </a:p>
        </p:txBody>
      </p:sp>
      <p:graphicFrame>
        <p:nvGraphicFramePr>
          <p:cNvPr id="5" name="Chart 4"/>
          <p:cNvGraphicFramePr/>
          <p:nvPr>
            <p:extLst>
              <p:ext uri="{D42A27DB-BD31-4B8C-83A1-F6EECF244321}">
                <p14:modId xmlns:p14="http://schemas.microsoft.com/office/powerpoint/2010/main" val="1976753222"/>
              </p:ext>
            </p:extLst>
          </p:nvPr>
        </p:nvGraphicFramePr>
        <p:xfrm>
          <a:off x="231193" y="2168013"/>
          <a:ext cx="5579671" cy="3433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62933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04601494"/>
              </p:ext>
            </p:extLst>
          </p:nvPr>
        </p:nvGraphicFramePr>
        <p:xfrm>
          <a:off x="179881" y="2098761"/>
          <a:ext cx="5696263" cy="361249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92104" y="254832"/>
            <a:ext cx="9061100" cy="1015663"/>
          </a:xfrm>
          <a:prstGeom prst="rect">
            <a:avLst/>
          </a:prstGeom>
          <a:noFill/>
        </p:spPr>
        <p:txBody>
          <a:bodyPr wrap="square" rtlCol="0">
            <a:spAutoFit/>
          </a:bodyPr>
          <a:lstStyle/>
          <a:p>
            <a:pPr algn="ctr"/>
            <a:r>
              <a:rPr lang="en-US" sz="3000" dirty="0" smtClean="0"/>
              <a:t>Effects of </a:t>
            </a:r>
            <a:r>
              <a:rPr lang="en-US" sz="3000" dirty="0" smtClean="0"/>
              <a:t>Rural vs. Urban Areas on </a:t>
            </a:r>
            <a:r>
              <a:rPr lang="en-US" sz="3000" dirty="0"/>
              <a:t>Compliance &amp; Attendance of PCP </a:t>
            </a:r>
            <a:r>
              <a:rPr lang="en-US" sz="3000" dirty="0" smtClean="0"/>
              <a:t>Visits</a:t>
            </a:r>
            <a:endParaRPr lang="en-US" sz="3000" dirty="0"/>
          </a:p>
        </p:txBody>
      </p:sp>
      <p:graphicFrame>
        <p:nvGraphicFramePr>
          <p:cNvPr id="5" name="Chart 4"/>
          <p:cNvGraphicFramePr/>
          <p:nvPr>
            <p:extLst>
              <p:ext uri="{D42A27DB-BD31-4B8C-83A1-F6EECF244321}">
                <p14:modId xmlns:p14="http://schemas.microsoft.com/office/powerpoint/2010/main" val="2000627155"/>
              </p:ext>
            </p:extLst>
          </p:nvPr>
        </p:nvGraphicFramePr>
        <p:xfrm>
          <a:off x="5876144" y="2098760"/>
          <a:ext cx="6093758" cy="36124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4016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2148</TotalTime>
  <Words>873</Words>
  <Application>Microsoft Macintosh PowerPoint</Application>
  <PresentationFormat>Widescreen</PresentationFormat>
  <Paragraphs>129</Paragraphs>
  <Slides>15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Gill Sans MT</vt:lpstr>
      <vt:lpstr>Wingdings</vt:lpstr>
      <vt:lpstr>Arial</vt:lpstr>
      <vt:lpstr>Parcel</vt:lpstr>
      <vt:lpstr>Trends of Diabetic Patient Compliance &amp; Attendance of PCP Visits From 2020-2023</vt:lpstr>
      <vt:lpstr>What is Diabetes?</vt:lpstr>
      <vt:lpstr>Diabetes In Louisiana</vt:lpstr>
      <vt:lpstr>Impact of COVID-19 on Outpatient Visits in 2020 </vt:lpstr>
      <vt:lpstr>Data Analysis</vt:lpstr>
      <vt:lpstr>PowerPoint Presentation</vt:lpstr>
      <vt:lpstr>PowerPoint Presentation</vt:lpstr>
      <vt:lpstr>PowerPoint Presentation</vt:lpstr>
      <vt:lpstr>PowerPoint Presentation</vt:lpstr>
      <vt:lpstr>PowerPoint Presentation</vt:lpstr>
      <vt:lpstr>Summary</vt:lpstr>
      <vt:lpstr>AclA Interventions</vt:lpstr>
      <vt:lpstr>Recommendations</vt:lpstr>
      <vt:lpstr>Thank you!</vt:lpstr>
      <vt:lpstr>References </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dc:title>
  <dc:creator>Microsoft Office User</dc:creator>
  <cp:lastModifiedBy>Microsoft Office User</cp:lastModifiedBy>
  <cp:revision>110</cp:revision>
  <dcterms:created xsi:type="dcterms:W3CDTF">2024-02-28T17:40:14Z</dcterms:created>
  <dcterms:modified xsi:type="dcterms:W3CDTF">2024-03-06T02:03:01Z</dcterms:modified>
</cp:coreProperties>
</file>