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88" r:id="rId4"/>
    <p:sldId id="266" r:id="rId5"/>
    <p:sldId id="268" r:id="rId6"/>
    <p:sldId id="270" r:id="rId7"/>
    <p:sldId id="269" r:id="rId8"/>
    <p:sldId id="271" r:id="rId9"/>
    <p:sldId id="257" r:id="rId10"/>
    <p:sldId id="262" r:id="rId11"/>
    <p:sldId id="258" r:id="rId12"/>
    <p:sldId id="279" r:id="rId13"/>
    <p:sldId id="277" r:id="rId14"/>
    <p:sldId id="291" r:id="rId15"/>
    <p:sldId id="274" r:id="rId16"/>
    <p:sldId id="275" r:id="rId17"/>
    <p:sldId id="276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3" autoAdjust="0"/>
    <p:restoredTop sz="84509" autoAdjust="0"/>
  </p:normalViewPr>
  <p:slideViewPr>
    <p:cSldViewPr snapToGrid="0">
      <p:cViewPr varScale="1">
        <p:scale>
          <a:sx n="77" d="100"/>
          <a:sy n="77" d="100"/>
        </p:scale>
        <p:origin x="8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48537560255946E-2"/>
          <c:y val="0.10861633560248418"/>
          <c:w val="0.85782117921534318"/>
          <c:h val="0.8070717544149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50-60</c:v>
                </c:pt>
                <c:pt idx="4">
                  <c:v>&gt;60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866</c:v>
                </c:pt>
                <c:pt idx="1">
                  <c:v>1610</c:v>
                </c:pt>
                <c:pt idx="2">
                  <c:v>2515</c:v>
                </c:pt>
                <c:pt idx="3">
                  <c:v>3614</c:v>
                </c:pt>
                <c:pt idx="4">
                  <c:v>1646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5-4DE1-BA24-B7DAE8912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5945784"/>
        <c:axId val="444203736"/>
      </c:barChart>
      <c:catAx>
        <c:axId val="345945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03736"/>
        <c:crosses val="autoZero"/>
        <c:auto val="1"/>
        <c:lblAlgn val="ctr"/>
        <c:lblOffset val="100"/>
        <c:noMultiLvlLbl val="1"/>
      </c:catAx>
      <c:valAx>
        <c:axId val="44420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94578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13559948842005E-2"/>
          <c:y val="1.7655173568735649E-2"/>
          <c:w val="0.8706860486617255"/>
          <c:h val="0.90088066534507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4251</c:v>
                </c:pt>
                <c:pt idx="1">
                  <c:v>7850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3-478A-BD26-57026468D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975360"/>
        <c:axId val="726972120"/>
      </c:barChart>
      <c:catAx>
        <c:axId val="7269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2120"/>
        <c:crosses val="autoZero"/>
        <c:auto val="1"/>
        <c:lblAlgn val="ctr"/>
        <c:lblOffset val="100"/>
        <c:noMultiLvlLbl val="0"/>
      </c:catAx>
      <c:valAx>
        <c:axId val="72697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1407A-9535-4549-A3E6-63E53EF035C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DEA7D-51AB-4546-8A31-B27CE90C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5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Diabetes – chronic health condition when there is not enough insulin (in type 1 DM) or insulin not be used well (in type 2 DM), causing too much sugar in bloodstream 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Higher risk of health complications such as blindness, kidney failure, heart disease, stroke, loss of limbs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Measurement to help diagnose DM is HbA1c – which measures the average blood sugar level over the past 2 or 3 months. An A1C below 5.7% is normal, between 5.7 and 6.4% is prediabetes, and 6.5% or higher is diabetes.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Within Diabetes, there is good control as well as poor control, good control is considered an HbA1c &lt;8.0% and poor control is considered &gt;9.0%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Current strategies recommended to prevent and manage DM according to the Community Guide are…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6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 had more % of poorly controlled members than women</a:t>
            </a:r>
          </a:p>
          <a:p>
            <a:r>
              <a:rPr lang="en-US" dirty="0"/>
              <a:t>Trend of younger age groups being more poorly controlled than older age groups; as age increased, proportion of adequate control also increased</a:t>
            </a:r>
          </a:p>
          <a:p>
            <a:endParaRPr lang="en-US" dirty="0"/>
          </a:p>
          <a:p>
            <a:r>
              <a:rPr lang="en-US" dirty="0"/>
              <a:t>Total &lt;8: 1850</a:t>
            </a:r>
          </a:p>
          <a:p>
            <a:r>
              <a:rPr lang="en-US" dirty="0"/>
              <a:t>Total &gt;9+NC: 8401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8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American Indian / Alaskan Native had ranked 1</a:t>
            </a:r>
            <a:r>
              <a:rPr lang="en-US" baseline="30000" dirty="0"/>
              <a:t>st</a:t>
            </a:r>
            <a:r>
              <a:rPr lang="en-US" dirty="0"/>
              <a:t> in proportion of poorly controlled than all other race groups, with White and Black / African American coming in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English speaking group had higher poor control than Spanish </a:t>
            </a:r>
          </a:p>
          <a:p>
            <a:endParaRPr lang="en-US" dirty="0"/>
          </a:p>
          <a:p>
            <a:r>
              <a:rPr lang="en-US" dirty="0"/>
              <a:t>RACE</a:t>
            </a:r>
          </a:p>
          <a:p>
            <a:r>
              <a:rPr lang="en-US" dirty="0"/>
              <a:t>Total &lt;8, for recorded: 1846</a:t>
            </a:r>
          </a:p>
          <a:p>
            <a:r>
              <a:rPr lang="en-US" dirty="0"/>
              <a:t>&gt;9: 456</a:t>
            </a:r>
          </a:p>
          <a:p>
            <a:r>
              <a:rPr lang="en-US" dirty="0"/>
              <a:t>NC: 7909</a:t>
            </a:r>
          </a:p>
          <a:p>
            <a:r>
              <a:rPr lang="en-US" dirty="0"/>
              <a:t>Total &gt;9+NC: 8365</a:t>
            </a:r>
          </a:p>
          <a:p>
            <a:endParaRPr lang="en-US" dirty="0"/>
          </a:p>
          <a:p>
            <a:r>
              <a:rPr lang="en-US" dirty="0"/>
              <a:t>Key: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White (1)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Black / African American (2, 10)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Asian or Pacific Islander (4)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American Indian / Alaskan Native (3)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Unknown (9)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Other (including Hispanic, Native Hawaiian, Asian Indian, </a:t>
            </a:r>
            <a:r>
              <a:rPr lang="en-US" sz="1800" dirty="0" err="1"/>
              <a:t>Guamania</a:t>
            </a:r>
            <a:r>
              <a:rPr lang="en-US" sz="1800" dirty="0"/>
              <a:t> or Chamorro, Samoan) (5, 6, 11, 12, 13, 7, 8)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Language Spoken </a:t>
            </a:r>
          </a:p>
          <a:p>
            <a:r>
              <a:rPr lang="en-US" sz="1800" dirty="0"/>
              <a:t>Total &lt;8, for recorded:  1830</a:t>
            </a:r>
          </a:p>
          <a:p>
            <a:r>
              <a:rPr lang="en-US" sz="1800" dirty="0"/>
              <a:t>&gt;9: 457</a:t>
            </a:r>
          </a:p>
          <a:p>
            <a:r>
              <a:rPr lang="en-US" sz="1800" dirty="0"/>
              <a:t>NC: 7914</a:t>
            </a:r>
          </a:p>
          <a:p>
            <a:r>
              <a:rPr lang="en-US" sz="1800" dirty="0"/>
              <a:t>Total &gt;9+NC: 8371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Other including Vietnamese, French, Cambodian, Portuguese, Unknown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3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69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6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Louisiana is ranked 9</a:t>
            </a:r>
            <a:r>
              <a:rPr lang="en-US" baseline="30000" dirty="0"/>
              <a:t>th</a:t>
            </a:r>
            <a:r>
              <a:rPr lang="en-US" dirty="0"/>
              <a:t> in US diabetes prevalence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Diabetic patients have medical expenses approximately </a:t>
            </a:r>
            <a:r>
              <a:rPr lang="en-US" b="1" dirty="0"/>
              <a:t>2.3 times higher</a:t>
            </a:r>
            <a:r>
              <a:rPr lang="en-US" dirty="0"/>
              <a:t> than those who do not have diabetes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Every year, an estimated </a:t>
            </a:r>
            <a:r>
              <a:rPr lang="en-US" b="1" dirty="0"/>
              <a:t>32,000 people</a:t>
            </a:r>
            <a:r>
              <a:rPr lang="en-US" b="0" dirty="0"/>
              <a:t> in the US</a:t>
            </a:r>
            <a:r>
              <a:rPr lang="en-US" b="1" dirty="0"/>
              <a:t> </a:t>
            </a:r>
            <a:r>
              <a:rPr lang="en-US" dirty="0"/>
              <a:t>are diagnosed with diabetes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– measurement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*2022 LDH Withhold Measure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Mpulse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text messaging member detailed health reports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Population Health Disease Management Mailing - mailings sent to newly diagnosed diabetic members </a:t>
            </a:r>
            <a:endParaRPr lang="en-US" sz="180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 Card Member Incentive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 annually for completing all three: hemoglobin A1C (HbA1c) testing, dilated eye exam, and kidney screening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Every Calorie Count weight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program - 2 visits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yearly with registered dietitian plus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 membership or at-home fitness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 differentiation between Type 1 or Type 2 DM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2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 5 – Lake Charles </a:t>
            </a:r>
          </a:p>
          <a:p>
            <a:r>
              <a:rPr lang="en-US" dirty="0"/>
              <a:t>Region 7 – Shreveport </a:t>
            </a:r>
          </a:p>
          <a:p>
            <a:r>
              <a:rPr lang="en-US" dirty="0"/>
              <a:t>Region 3 – Houma</a:t>
            </a:r>
          </a:p>
          <a:p>
            <a:r>
              <a:rPr lang="en-US" dirty="0"/>
              <a:t>Region 8 - Monroe</a:t>
            </a:r>
          </a:p>
          <a:p>
            <a:endParaRPr lang="en-US" dirty="0"/>
          </a:p>
          <a:p>
            <a:r>
              <a:rPr lang="en-US" dirty="0"/>
              <a:t>Total &lt;8: 1850</a:t>
            </a:r>
          </a:p>
          <a:p>
            <a:r>
              <a:rPr lang="en-US" dirty="0"/>
              <a:t>Total &gt;9+NC: 8401</a:t>
            </a:r>
          </a:p>
          <a:p>
            <a:endParaRPr lang="en-US" dirty="0"/>
          </a:p>
          <a:p>
            <a:r>
              <a:rPr lang="en-US" dirty="0"/>
              <a:t>PPI (% HbA1c &gt;9/ % HbA1c &lt;8)?</a:t>
            </a:r>
          </a:p>
          <a:p>
            <a:r>
              <a:rPr lang="en-US" dirty="0"/>
              <a:t>1.0 = proportions of subgroups are equal</a:t>
            </a:r>
          </a:p>
          <a:p>
            <a:r>
              <a:rPr lang="en-US" dirty="0"/>
              <a:t>&lt;1.0 = Subgroup is less prevalent in the outcome group</a:t>
            </a:r>
          </a:p>
          <a:p>
            <a:r>
              <a:rPr lang="en-US" dirty="0"/>
              <a:t>&gt;1.0 = Subgroup is more prevalent in the outcome group </a:t>
            </a:r>
          </a:p>
          <a:p>
            <a:endParaRPr lang="en-US" dirty="0"/>
          </a:p>
          <a:p>
            <a:pPr algn="l"/>
            <a:r>
              <a:rPr lang="en-US" dirty="0"/>
              <a:t>HbA1c &gt;9 + NC: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R1: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94, 1447</a:t>
            </a:r>
            <a:endParaRPr lang="en-US" sz="18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R2: 112, 898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R3: 28, 690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R4: 63, 885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R5: 10, 384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R6: 43, 531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R7: 29, 1129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R8: 8, 728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R9: 18, 844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U: 12, 375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3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4BF-083C-D830-5522-0E2CABE95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8D28E-601E-5016-2A7E-5475B086A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73B4-3D09-5F3B-8DB2-45DC8CF5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B7586-4A1B-3D23-91D9-02D114F2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B4EAB-0B98-59FC-3355-42B1209A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6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C268-8D6C-0FA3-DF90-F3988155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F7BA6-D299-3D3A-92F0-2F5BF9EA1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6DB1D-2F09-A51D-FD5F-2BB348E5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541D-A93B-A98C-7907-690C71A1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31A1-C6F0-80EE-A250-4622015B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666D5-3C67-AB2B-957A-0342B1F16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BB250-45F5-2469-A6A5-CD27A0126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DA4E9-63FF-1F83-61A8-65C6F804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4CE18-454E-2A94-D04F-8B828521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8F114-E9E3-BA67-D4F4-43DA873E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4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848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630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A283-9400-CA09-FDAC-1DB576FA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2C77-30FA-6898-876F-F4C8CC8D1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C5E5D-71E0-E46D-3BF5-A8CC4AB5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470C7-EC8B-9D52-25BC-FD387AAD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C08D-D079-4034-3FAF-59AB932A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10A5-86E6-866B-AEB1-CCED147F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5F544-9AA1-F3F5-3E93-B99823932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0A280-600D-6128-9A9F-D5623686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38939-5605-E1FB-6566-0C134A46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E04D3-7757-7537-8535-E5EAC657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15E2-392B-FA68-4C67-1F45CB3D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373C-5239-FC00-649C-FAB4678B5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5E378-D256-E6F9-87A3-421C7B02B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1C6A0-7575-1173-0240-F0E22CA0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F0E31-B552-0B6D-F19D-8123FB06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A0CEF-BA95-23F6-71D6-B389460F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6D2C-2124-6D69-18A8-94541CAE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64474-FCD7-602E-4262-E5232CEF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1FB6A-2DF6-C110-7F9E-A9E7CADF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C33D1-40AC-D6BD-3EFB-B9B7CF46E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EFB3B-3441-6979-E755-2B1877BBF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E94F2-3F84-F5DC-DE8D-61058CBD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215D6-0B54-2C41-E0C6-681D86F4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1DD37-2CD5-3A4A-10AE-1F719014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F21E-FD28-1949-62FD-1818505F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1EBCF-E117-0DA4-8DD7-40DF15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94248-76AB-F301-64F1-D6AF01F4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9AA5-ED34-B010-6AB4-53EA9381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9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8AF-B1A9-ED3B-6645-547054C9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4B9AE-EFD0-3020-BBAF-A0BD2372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49FF-162F-0152-7DCA-4774BCF3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9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2D5F-E998-B238-137C-6C412A6E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B27C-80FA-67EA-25DA-8D457037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A6427-A646-577D-64C4-E9386241A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44069-24B7-103C-89B0-2AAE6648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C4E99-1831-7CD7-5659-38A23248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5BDB4-2C36-5C99-F6E8-5A14A86D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E089-DA38-2663-ABE7-08193738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987C7-70E8-3FF9-7423-E787CABB2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A9705-10BA-1C9B-A326-3A665CFD6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56411-434B-E299-3C07-5CAADE8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BEA0-CA15-BFAB-A9D5-6410B698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492C1-E11B-443F-A87B-9E2EC2AD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1C722-EC5D-6672-8C3A-53812A73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FD25F-4816-1923-9F13-854E0CAE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E3293-4957-E2CF-967F-7F1AFCEFB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5CC0-AE3B-4A3D-AD2F-160CD986EF3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B0B89-FF81-B4B5-6C9D-BB7E1128E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79E60-9760-10F5-B5C3-08E56DD29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cdc.gov/grasp/diabetes/diabetesatlas-surveillance.html" TargetMode="External"/><Relationship Id="rId2" Type="http://schemas.openxmlformats.org/officeDocument/2006/relationships/hyperlink" Target="https://nccd.cdc.gov/Toolkit/DiabetesBurden/Preval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communityguide.org/pages/task-force-findings-diabetes.html" TargetMode="External"/><Relationship Id="rId4" Type="http://schemas.openxmlformats.org/officeDocument/2006/relationships/hyperlink" Target="https://diabetes.org/sites/default/files/2021-10/ADV_2021_State_Fact_sheets_Louisiana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s.cdc.gov/grasp/diabetes/diabetesatla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s.cdc.gov/grasp/diabetes/diabetesatla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51C3-ED42-538C-F00D-13E9F9555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8100" y="2007470"/>
            <a:ext cx="6619875" cy="1646213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Improving Diabetes Measure Rates of AmeriHealth Caritas Louisiana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84CF-B4E0-9D25-C9B3-6FABB47F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374" y="4271871"/>
            <a:ext cx="5267325" cy="1566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Theresa Cao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Louisiana State University Health Sciences Center – New Orleans, 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School of Medicine, Class of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AmeriHealth Caritas Louisiana Medical Intern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August 23, 2023 </a:t>
            </a:r>
          </a:p>
        </p:txBody>
      </p:sp>
    </p:spTree>
    <p:extLst>
      <p:ext uri="{BB962C8B-B14F-4D97-AF65-F5344CB8AC3E}">
        <p14:creationId xmlns:p14="http://schemas.microsoft.com/office/powerpoint/2010/main" val="256830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4EF6-CE93-A0D9-E3CE-616236F7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33899"/>
              </p:ext>
            </p:extLst>
          </p:nvPr>
        </p:nvGraphicFramePr>
        <p:xfrm>
          <a:off x="531628" y="138223"/>
          <a:ext cx="11098618" cy="65999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43392">
                  <a:extLst>
                    <a:ext uri="{9D8B030D-6E8A-4147-A177-3AD203B41FA5}">
                      <a16:colId xmlns:a16="http://schemas.microsoft.com/office/drawing/2014/main" val="591400455"/>
                    </a:ext>
                  </a:extLst>
                </a:gridCol>
                <a:gridCol w="1225977">
                  <a:extLst>
                    <a:ext uri="{9D8B030D-6E8A-4147-A177-3AD203B41FA5}">
                      <a16:colId xmlns:a16="http://schemas.microsoft.com/office/drawing/2014/main" val="3667094686"/>
                    </a:ext>
                  </a:extLst>
                </a:gridCol>
                <a:gridCol w="1880274">
                  <a:extLst>
                    <a:ext uri="{9D8B030D-6E8A-4147-A177-3AD203B41FA5}">
                      <a16:colId xmlns:a16="http://schemas.microsoft.com/office/drawing/2014/main" val="3861907855"/>
                    </a:ext>
                  </a:extLst>
                </a:gridCol>
                <a:gridCol w="1094789">
                  <a:extLst>
                    <a:ext uri="{9D8B030D-6E8A-4147-A177-3AD203B41FA5}">
                      <a16:colId xmlns:a16="http://schemas.microsoft.com/office/drawing/2014/main" val="333835330"/>
                    </a:ext>
                  </a:extLst>
                </a:gridCol>
                <a:gridCol w="1533000">
                  <a:extLst>
                    <a:ext uri="{9D8B030D-6E8A-4147-A177-3AD203B41FA5}">
                      <a16:colId xmlns:a16="http://schemas.microsoft.com/office/drawing/2014/main" val="2064917488"/>
                    </a:ext>
                  </a:extLst>
                </a:gridCol>
                <a:gridCol w="1821186">
                  <a:extLst>
                    <a:ext uri="{9D8B030D-6E8A-4147-A177-3AD203B41FA5}">
                      <a16:colId xmlns:a16="http://schemas.microsoft.com/office/drawing/2014/main" val="1472540559"/>
                    </a:ext>
                  </a:extLst>
                </a:gridCol>
              </a:tblGrid>
              <a:tr h="102735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Demographic Characteristic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Region with Adequate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Region with Poor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Region 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452502"/>
                  </a:ext>
                </a:extLst>
              </a:tr>
              <a:tr h="716036"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% within each region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% within each region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0822"/>
                  </a:ext>
                </a:extLst>
              </a:tr>
              <a:tr h="404716"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</a:rPr>
                        <a:t>Region 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6317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442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1541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78%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70583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395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28%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1010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72%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28068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11%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718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89%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rd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82688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191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948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83%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9501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5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394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92%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29485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154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21%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574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79%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52076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126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1158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90%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58184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126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58225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206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862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81%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73235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Unknown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387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83%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88478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1850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8401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8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99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282683-5211-6C68-2F26-3BA4A01485DB}"/>
              </a:ext>
            </a:extLst>
          </p:cNvPr>
          <p:cNvGrpSpPr/>
          <p:nvPr/>
        </p:nvGrpSpPr>
        <p:grpSpPr>
          <a:xfrm>
            <a:off x="6269990" y="578756"/>
            <a:ext cx="5081270" cy="5974444"/>
            <a:chOff x="3181350" y="273956"/>
            <a:chExt cx="5903070" cy="6666416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DA70B753-15E5-FF0F-121C-8694F0299C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807572"/>
                </p:ext>
              </p:extLst>
            </p:nvPr>
          </p:nvGraphicFramePr>
          <p:xfrm>
            <a:off x="3181350" y="809738"/>
            <a:ext cx="5829300" cy="6130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3C0DDB7-E232-9C15-4694-8AF696CAC037}"/>
                </a:ext>
              </a:extLst>
            </p:cNvPr>
            <p:cNvSpPr txBox="1">
              <a:spLocks/>
            </p:cNvSpPr>
            <p:nvPr/>
          </p:nvSpPr>
          <p:spPr>
            <a:xfrm>
              <a:off x="3255120" y="273956"/>
              <a:ext cx="5829300" cy="535781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dirty="0">
                  <a:latin typeface="+mn-lt"/>
                </a:rPr>
                <a:t>Age Groups Distribution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895696-46C8-D763-31FA-0CC277B5CF71}"/>
              </a:ext>
            </a:extLst>
          </p:cNvPr>
          <p:cNvGrpSpPr/>
          <p:nvPr/>
        </p:nvGrpSpPr>
        <p:grpSpPr>
          <a:xfrm>
            <a:off x="730250" y="578756"/>
            <a:ext cx="5191760" cy="5974445"/>
            <a:chOff x="730250" y="578756"/>
            <a:chExt cx="5191760" cy="597444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BBBC4F6-39A6-2485-0731-29C2E96C7E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18219058"/>
                </p:ext>
              </p:extLst>
            </p:nvPr>
          </p:nvGraphicFramePr>
          <p:xfrm>
            <a:off x="730250" y="1298424"/>
            <a:ext cx="5191760" cy="52547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A8B2D87-094E-E470-75B9-9450E403B709}"/>
                </a:ext>
              </a:extLst>
            </p:cNvPr>
            <p:cNvSpPr txBox="1">
              <a:spLocks/>
            </p:cNvSpPr>
            <p:nvPr/>
          </p:nvSpPr>
          <p:spPr>
            <a:xfrm>
              <a:off x="899234" y="578756"/>
              <a:ext cx="4853791" cy="480167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dirty="0">
                  <a:latin typeface="+mn-lt"/>
                </a:rPr>
                <a:t>Gender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88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4EF6-CE93-A0D9-E3CE-616236F7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39661"/>
              </p:ext>
            </p:extLst>
          </p:nvPr>
        </p:nvGraphicFramePr>
        <p:xfrm>
          <a:off x="391633" y="212650"/>
          <a:ext cx="11408733" cy="64327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2555">
                  <a:extLst>
                    <a:ext uri="{9D8B030D-6E8A-4147-A177-3AD203B41FA5}">
                      <a16:colId xmlns:a16="http://schemas.microsoft.com/office/drawing/2014/main" val="591400455"/>
                    </a:ext>
                  </a:extLst>
                </a:gridCol>
                <a:gridCol w="1392109">
                  <a:extLst>
                    <a:ext uri="{9D8B030D-6E8A-4147-A177-3AD203B41FA5}">
                      <a16:colId xmlns:a16="http://schemas.microsoft.com/office/drawing/2014/main" val="132120156"/>
                    </a:ext>
                  </a:extLst>
                </a:gridCol>
                <a:gridCol w="1716486">
                  <a:extLst>
                    <a:ext uri="{9D8B030D-6E8A-4147-A177-3AD203B41FA5}">
                      <a16:colId xmlns:a16="http://schemas.microsoft.com/office/drawing/2014/main" val="4144753583"/>
                    </a:ext>
                  </a:extLst>
                </a:gridCol>
                <a:gridCol w="1581330">
                  <a:extLst>
                    <a:ext uri="{9D8B030D-6E8A-4147-A177-3AD203B41FA5}">
                      <a16:colId xmlns:a16="http://schemas.microsoft.com/office/drawing/2014/main" val="2516566151"/>
                    </a:ext>
                  </a:extLst>
                </a:gridCol>
                <a:gridCol w="2207733">
                  <a:extLst>
                    <a:ext uri="{9D8B030D-6E8A-4147-A177-3AD203B41FA5}">
                      <a16:colId xmlns:a16="http://schemas.microsoft.com/office/drawing/2014/main" val="978625289"/>
                    </a:ext>
                  </a:extLst>
                </a:gridCol>
                <a:gridCol w="1468520">
                  <a:extLst>
                    <a:ext uri="{9D8B030D-6E8A-4147-A177-3AD203B41FA5}">
                      <a16:colId xmlns:a16="http://schemas.microsoft.com/office/drawing/2014/main" val="659304778"/>
                    </a:ext>
                  </a:extLst>
                </a:gridCol>
              </a:tblGrid>
              <a:tr h="11133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Demographic Characteristic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Adequate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Poor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452502"/>
                  </a:ext>
                </a:extLst>
              </a:tr>
              <a:tr h="783469"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% within each group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% within each group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0822"/>
                  </a:ext>
                </a:extLst>
              </a:tr>
              <a:tr h="453588"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</a:rPr>
                        <a:t>Gender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84474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Male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605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17%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3646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83%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52273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Female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1245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19%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6605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81%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93236"/>
                  </a:ext>
                </a:extLst>
              </a:tr>
              <a:tr h="453588"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</a:rPr>
                        <a:t>Age Groups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6317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30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12%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88%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70583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30 - 39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83%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28068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40 - 49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18%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rd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82688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50 - 60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2771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81%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9501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60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29485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1850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8401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84884"/>
                  </a:ext>
                </a:extLst>
              </a:tr>
            </a:tbl>
          </a:graphicData>
        </a:graphic>
      </p:graphicFrame>
      <p:pic>
        <p:nvPicPr>
          <p:cNvPr id="3" name="Graphic 2" descr="Sad face outline with solid fill">
            <a:extLst>
              <a:ext uri="{FF2B5EF4-FFF2-40B4-BE49-F238E27FC236}">
                <a16:creationId xmlns:a16="http://schemas.microsoft.com/office/drawing/2014/main" id="{E12171F2-DC4C-B223-0FD7-249EC775D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8123" y="2557131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4EF6-CE93-A0D9-E3CE-616236F7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96079"/>
              </p:ext>
            </p:extLst>
          </p:nvPr>
        </p:nvGraphicFramePr>
        <p:xfrm>
          <a:off x="492642" y="203427"/>
          <a:ext cx="11206715" cy="60958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90469">
                  <a:extLst>
                    <a:ext uri="{9D8B030D-6E8A-4147-A177-3AD203B41FA5}">
                      <a16:colId xmlns:a16="http://schemas.microsoft.com/office/drawing/2014/main" val="591400455"/>
                    </a:ext>
                  </a:extLst>
                </a:gridCol>
                <a:gridCol w="1571278">
                  <a:extLst>
                    <a:ext uri="{9D8B030D-6E8A-4147-A177-3AD203B41FA5}">
                      <a16:colId xmlns:a16="http://schemas.microsoft.com/office/drawing/2014/main" val="3667094686"/>
                    </a:ext>
                  </a:extLst>
                </a:gridCol>
                <a:gridCol w="1488576">
                  <a:extLst>
                    <a:ext uri="{9D8B030D-6E8A-4147-A177-3AD203B41FA5}">
                      <a16:colId xmlns:a16="http://schemas.microsoft.com/office/drawing/2014/main" val="141401712"/>
                    </a:ext>
                  </a:extLst>
                </a:gridCol>
                <a:gridCol w="1529902">
                  <a:extLst>
                    <a:ext uri="{9D8B030D-6E8A-4147-A177-3AD203B41FA5}">
                      <a16:colId xmlns:a16="http://schemas.microsoft.com/office/drawing/2014/main" val="333835330"/>
                    </a:ext>
                  </a:extLst>
                </a:gridCol>
                <a:gridCol w="1411627">
                  <a:extLst>
                    <a:ext uri="{9D8B030D-6E8A-4147-A177-3AD203B41FA5}">
                      <a16:colId xmlns:a16="http://schemas.microsoft.com/office/drawing/2014/main" val="2301893000"/>
                    </a:ext>
                  </a:extLst>
                </a:gridCol>
                <a:gridCol w="1714863">
                  <a:extLst>
                    <a:ext uri="{9D8B030D-6E8A-4147-A177-3AD203B41FA5}">
                      <a16:colId xmlns:a16="http://schemas.microsoft.com/office/drawing/2014/main" val="757838285"/>
                    </a:ext>
                  </a:extLst>
                </a:gridCol>
              </a:tblGrid>
              <a:tr h="9245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Demographic Characteristic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Adequate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Poor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452502"/>
                  </a:ext>
                </a:extLst>
              </a:tr>
              <a:tr h="651360"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% within each group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% within each group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0822"/>
                  </a:ext>
                </a:extLst>
              </a:tr>
              <a:tr h="376660">
                <a:tc gridSpan="6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+mn-lt"/>
                        </a:rPr>
                        <a:t>Race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02206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White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656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18%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2953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82%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70583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Black / African American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1010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18%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4665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82%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28068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Asian or Pacific Islander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25%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97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75%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82688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American Indian / Alaskan Native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15%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85%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08339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Unknown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134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19%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568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81%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9501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1846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8365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84884"/>
                  </a:ext>
                </a:extLst>
              </a:tr>
              <a:tr h="37666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19184"/>
                  </a:ext>
                </a:extLst>
              </a:tr>
              <a:tr h="37666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Language Spoken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935405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1799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18%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8244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82%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5059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Spanish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31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20%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127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80%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48476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1830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8371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174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F0AA087-1ACE-8D85-0BC1-8E59DD3E4944}"/>
              </a:ext>
            </a:extLst>
          </p:cNvPr>
          <p:cNvSpPr txBox="1"/>
          <p:nvPr/>
        </p:nvSpPr>
        <p:spPr>
          <a:xfrm>
            <a:off x="698499" y="6299235"/>
            <a:ext cx="1079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*Due to total groups of n &lt; 20, subgroups of race (such as Hispanic, Native Hawaiian, Asian Indian, </a:t>
            </a:r>
            <a:r>
              <a:rPr lang="en-US" sz="1200" dirty="0" err="1"/>
              <a:t>Guamania</a:t>
            </a:r>
            <a:r>
              <a:rPr lang="en-US" sz="1200" dirty="0"/>
              <a:t> or Chamorro, Samoan) and language spoken (Vietnamese, French, Cambodian, Portuguese, Unknown) were no included in chart analysis </a:t>
            </a:r>
          </a:p>
        </p:txBody>
      </p:sp>
      <p:pic>
        <p:nvPicPr>
          <p:cNvPr id="3" name="Graphic 2" descr="Sad face outline with solid fill">
            <a:extLst>
              <a:ext uri="{FF2B5EF4-FFF2-40B4-BE49-F238E27FC236}">
                <a16:creationId xmlns:a16="http://schemas.microsoft.com/office/drawing/2014/main" id="{6C8FA26C-57F9-D22F-AF61-2C653528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4839" y="5151475"/>
            <a:ext cx="432389" cy="4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9C9E-B31F-3A1A-3BD8-24BB3D6DF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121" y="1426029"/>
            <a:ext cx="5849680" cy="52360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Region of Residence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Region 5, 7, 3, 8 (Lake Charles, Shreveport, Houma, Monroe) had the most % of poorly controlled members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Gender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Men had more % of poorly controlled members than women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Age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Trend of younger age groups being more poorly controlled than older age groups; as age increased, proportion of adequate control also increased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28EE0-1B51-F8E5-E4C4-C08870556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6029"/>
            <a:ext cx="5849680" cy="47509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Race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American Indian / Alaskan Native had ranked 1</a:t>
            </a:r>
            <a:r>
              <a:rPr lang="en-US" sz="2400" baseline="30000" dirty="0"/>
              <a:t>st</a:t>
            </a:r>
            <a:r>
              <a:rPr lang="en-US" sz="2400" dirty="0"/>
              <a:t> in proportion of poorly controlled than all other race groups, with White and Black / African American ranking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Language Spoken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English speaking group had higher poor control than Spanish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33B312-0025-D0F9-B80A-E59BDA14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05807"/>
            <a:ext cx="3810000" cy="950459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Data Summary</a:t>
            </a:r>
          </a:p>
        </p:txBody>
      </p:sp>
    </p:spTree>
    <p:extLst>
      <p:ext uri="{BB962C8B-B14F-4D97-AF65-F5344CB8AC3E}">
        <p14:creationId xmlns:p14="http://schemas.microsoft.com/office/powerpoint/2010/main" val="189651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529717-43AB-8D0C-2592-B2C2314DBF9C}"/>
              </a:ext>
            </a:extLst>
          </p:cNvPr>
          <p:cNvSpPr txBox="1">
            <a:spLocks/>
          </p:cNvSpPr>
          <p:nvPr/>
        </p:nvSpPr>
        <p:spPr>
          <a:xfrm>
            <a:off x="3913414" y="186777"/>
            <a:ext cx="4365171" cy="759708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Recommendations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5F3346-6108-B3DF-8AFA-96D26184E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08480"/>
              </p:ext>
            </p:extLst>
          </p:nvPr>
        </p:nvGraphicFramePr>
        <p:xfrm>
          <a:off x="368968" y="1188720"/>
          <a:ext cx="11454064" cy="5483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27032">
                  <a:extLst>
                    <a:ext uri="{9D8B030D-6E8A-4147-A177-3AD203B41FA5}">
                      <a16:colId xmlns:a16="http://schemas.microsoft.com/office/drawing/2014/main" val="2467732686"/>
                    </a:ext>
                  </a:extLst>
                </a:gridCol>
                <a:gridCol w="5727032">
                  <a:extLst>
                    <a:ext uri="{9D8B030D-6E8A-4147-A177-3AD203B41FA5}">
                      <a16:colId xmlns:a16="http://schemas.microsoft.com/office/drawing/2014/main" val="1649618276"/>
                    </a:ext>
                  </a:extLst>
                </a:gridCol>
              </a:tblGrid>
              <a:tr h="395645">
                <a:tc>
                  <a:txBody>
                    <a:bodyPr/>
                    <a:lstStyle/>
                    <a:p>
                      <a:r>
                        <a:rPr lang="en-US" sz="2000" dirty="0"/>
                        <a:t>Group-specific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General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718738"/>
                  </a:ext>
                </a:extLst>
              </a:tr>
              <a:tr h="10173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Emphasizing current interventions specifically in regions of Lake Charles, Shreveport, Houma, and  Monroe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Providing incentive to provider and members of yearly clinic visits and HbA1c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1504"/>
                  </a:ext>
                </a:extLst>
              </a:tr>
              <a:tr h="10173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Providing more infographics appealing to younger audiences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/>
                        <a:t>Increasing awareness of established ACLA programs and incentives to both members and providers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37480"/>
                  </a:ext>
                </a:extLst>
              </a:tr>
              <a:tr h="10173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Increasing texting alerts, reminders and diabetes educational facts to younger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Providing ACLA providers with monthly reports of poorly controlled and non-compliant diabetic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439314"/>
                  </a:ext>
                </a:extLst>
              </a:tr>
              <a:tr h="10173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Increasing program engagement especially in American Indian, Alaskan Native, and African American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Providing more flyers and infographics to all diabetic members at every office visit and in community settings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885502"/>
                  </a:ext>
                </a:extLst>
              </a:tr>
              <a:tr h="10173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Encouraging provider discussions on health equity, implicit and explicit bias with non-White groups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7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98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43E7DC-5101-4E7C-ADB5-596311F5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8BCA7A-6464-4C53-A572-89B2B3C2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76177 w 12192000"/>
              <a:gd name="connsiteY3" fmla="*/ 6858000 h 6858000"/>
              <a:gd name="connsiteX4" fmla="*/ 10997120 w 12192000"/>
              <a:gd name="connsiteY4" fmla="*/ 6851980 h 6858000"/>
              <a:gd name="connsiteX5" fmla="*/ 12094512 w 12192000"/>
              <a:gd name="connsiteY5" fmla="*/ 6315404 h 6858000"/>
              <a:gd name="connsiteX6" fmla="*/ 12191999 w 12192000"/>
              <a:gd name="connsiteY6" fmla="*/ 6239611 h 6858000"/>
              <a:gd name="connsiteX7" fmla="*/ 12191999 w 12192000"/>
              <a:gd name="connsiteY7" fmla="*/ 1104399 h 6858000"/>
              <a:gd name="connsiteX8" fmla="*/ 11979198 w 12192000"/>
              <a:gd name="connsiteY8" fmla="*/ 1051011 h 6858000"/>
              <a:gd name="connsiteX9" fmla="*/ 11742378 w 12192000"/>
              <a:gd name="connsiteY9" fmla="*/ 986227 h 6858000"/>
              <a:gd name="connsiteX10" fmla="*/ 12063968 w 12192000"/>
              <a:gd name="connsiteY10" fmla="*/ 729780 h 6858000"/>
              <a:gd name="connsiteX11" fmla="*/ 11572835 w 12192000"/>
              <a:gd name="connsiteY11" fmla="*/ 670151 h 6858000"/>
              <a:gd name="connsiteX12" fmla="*/ 11524844 w 12192000"/>
              <a:gd name="connsiteY12" fmla="*/ 671946 h 6858000"/>
              <a:gd name="connsiteX13" fmla="*/ 10560518 w 12192000"/>
              <a:gd name="connsiteY13" fmla="*/ 632492 h 6858000"/>
              <a:gd name="connsiteX14" fmla="*/ 9178169 w 12192000"/>
              <a:gd name="connsiteY14" fmla="*/ 501577 h 6858000"/>
              <a:gd name="connsiteX15" fmla="*/ 8033984 w 12192000"/>
              <a:gd name="connsiteY15" fmla="*/ 423121 h 6858000"/>
              <a:gd name="connsiteX16" fmla="*/ 6815795 w 12192000"/>
              <a:gd name="connsiteY16" fmla="*/ 270688 h 6858000"/>
              <a:gd name="connsiteX17" fmla="*/ 6757489 w 12192000"/>
              <a:gd name="connsiteY17" fmla="*/ 260880 h 6858000"/>
              <a:gd name="connsiteX18" fmla="*/ 6703217 w 12192000"/>
              <a:gd name="connsiteY18" fmla="*/ 290416 h 6858000"/>
              <a:gd name="connsiteX19" fmla="*/ 7005521 w 12192000"/>
              <a:gd name="connsiteY19" fmla="*/ 401154 h 6858000"/>
              <a:gd name="connsiteX20" fmla="*/ 6532779 w 12192000"/>
              <a:gd name="connsiteY20" fmla="*/ 342871 h 6858000"/>
              <a:gd name="connsiteX21" fmla="*/ 6524704 w 12192000"/>
              <a:gd name="connsiteY21" fmla="*/ 380529 h 6858000"/>
              <a:gd name="connsiteX22" fmla="*/ 7061587 w 12192000"/>
              <a:gd name="connsiteY22" fmla="*/ 523098 h 6858000"/>
              <a:gd name="connsiteX23" fmla="*/ 7013594 w 12192000"/>
              <a:gd name="connsiteY23" fmla="*/ 545070 h 6858000"/>
              <a:gd name="connsiteX24" fmla="*/ 6728335 w 12192000"/>
              <a:gd name="connsiteY24" fmla="*/ 489924 h 6858000"/>
              <a:gd name="connsiteX25" fmla="*/ 6670923 w 12192000"/>
              <a:gd name="connsiteY25" fmla="*/ 504270 h 6858000"/>
              <a:gd name="connsiteX26" fmla="*/ 6699180 w 12192000"/>
              <a:gd name="connsiteY26" fmla="*/ 571069 h 6858000"/>
              <a:gd name="connsiteX27" fmla="*/ 6822972 w 12192000"/>
              <a:gd name="connsiteY27" fmla="*/ 597073 h 6858000"/>
              <a:gd name="connsiteX28" fmla="*/ 7015839 w 12192000"/>
              <a:gd name="connsiteY28" fmla="*/ 753992 h 6858000"/>
              <a:gd name="connsiteX29" fmla="*/ 6723848 w 12192000"/>
              <a:gd name="connsiteY29" fmla="*/ 735160 h 6858000"/>
              <a:gd name="connsiteX30" fmla="*/ 6672268 w 12192000"/>
              <a:gd name="connsiteY30" fmla="*/ 773268 h 6858000"/>
              <a:gd name="connsiteX31" fmla="*/ 6652532 w 12192000"/>
              <a:gd name="connsiteY31" fmla="*/ 822585 h 6858000"/>
              <a:gd name="connsiteX32" fmla="*/ 6539505 w 12192000"/>
              <a:gd name="connsiteY32" fmla="*/ 863382 h 6858000"/>
              <a:gd name="connsiteX33" fmla="*/ 6717122 w 12192000"/>
              <a:gd name="connsiteY33" fmla="*/ 909114 h 6858000"/>
              <a:gd name="connsiteX34" fmla="*/ 6527397 w 12192000"/>
              <a:gd name="connsiteY34" fmla="*/ 909114 h 6858000"/>
              <a:gd name="connsiteX35" fmla="*/ 6309411 w 12192000"/>
              <a:gd name="connsiteY35" fmla="*/ 877731 h 6858000"/>
              <a:gd name="connsiteX36" fmla="*/ 6077077 w 12192000"/>
              <a:gd name="connsiteY36" fmla="*/ 887593 h 6858000"/>
              <a:gd name="connsiteX37" fmla="*/ 6076642 w 12192000"/>
              <a:gd name="connsiteY37" fmla="*/ 887537 h 6858000"/>
              <a:gd name="connsiteX38" fmla="*/ 6032390 w 12192000"/>
              <a:gd name="connsiteY38" fmla="*/ 898600 h 6858000"/>
              <a:gd name="connsiteX39" fmla="*/ 6008536 w 12192000"/>
              <a:gd name="connsiteY39" fmla="*/ 914503 h 6858000"/>
              <a:gd name="connsiteX40" fmla="*/ 5944926 w 12192000"/>
              <a:gd name="connsiteY40" fmla="*/ 922454 h 6858000"/>
              <a:gd name="connsiteX41" fmla="*/ 5929023 w 12192000"/>
              <a:gd name="connsiteY41" fmla="*/ 954259 h 6858000"/>
              <a:gd name="connsiteX42" fmla="*/ 5938641 w 12192000"/>
              <a:gd name="connsiteY42" fmla="*/ 983356 h 6858000"/>
              <a:gd name="connsiteX43" fmla="*/ 5941380 w 12192000"/>
              <a:gd name="connsiteY43" fmla="*/ 994243 h 6858000"/>
              <a:gd name="connsiteX44" fmla="*/ 6022639 w 12192000"/>
              <a:gd name="connsiteY44" fmla="*/ 1012399 h 6858000"/>
              <a:gd name="connsiteX45" fmla="*/ 6620687 w 12192000"/>
              <a:gd name="connsiteY45" fmla="*/ 1222947 h 6858000"/>
              <a:gd name="connsiteX46" fmla="*/ 6557895 w 12192000"/>
              <a:gd name="connsiteY46" fmla="*/ 1308577 h 6858000"/>
              <a:gd name="connsiteX47" fmla="*/ 6815348 w 12192000"/>
              <a:gd name="connsiteY47" fmla="*/ 1401831 h 6858000"/>
              <a:gd name="connsiteX48" fmla="*/ 6878591 w 12192000"/>
              <a:gd name="connsiteY48" fmla="*/ 1494187 h 6858000"/>
              <a:gd name="connsiteX49" fmla="*/ 6799202 w 12192000"/>
              <a:gd name="connsiteY49" fmla="*/ 1486118 h 6858000"/>
              <a:gd name="connsiteX50" fmla="*/ 6731027 w 12192000"/>
              <a:gd name="connsiteY50" fmla="*/ 1503602 h 6858000"/>
              <a:gd name="connsiteX51" fmla="*/ 6759282 w 12192000"/>
              <a:gd name="connsiteY51" fmla="*/ 1621067 h 6858000"/>
              <a:gd name="connsiteX52" fmla="*/ 7123035 w 12192000"/>
              <a:gd name="connsiteY52" fmla="*/ 1772603 h 6858000"/>
              <a:gd name="connsiteX53" fmla="*/ 7155777 w 12192000"/>
              <a:gd name="connsiteY53" fmla="*/ 1821919 h 6858000"/>
              <a:gd name="connsiteX54" fmla="*/ 7112270 w 12192000"/>
              <a:gd name="connsiteY54" fmla="*/ 1856890 h 6858000"/>
              <a:gd name="connsiteX55" fmla="*/ 6994755 w 12192000"/>
              <a:gd name="connsiteY55" fmla="*/ 1874821 h 6858000"/>
              <a:gd name="connsiteX56" fmla="*/ 7159364 w 12192000"/>
              <a:gd name="connsiteY56" fmla="*/ 2042948 h 6858000"/>
              <a:gd name="connsiteX57" fmla="*/ 7219467 w 12192000"/>
              <a:gd name="connsiteY57" fmla="*/ 2089573 h 6858000"/>
              <a:gd name="connsiteX58" fmla="*/ 7322179 w 12192000"/>
              <a:gd name="connsiteY58" fmla="*/ 2161756 h 6858000"/>
              <a:gd name="connsiteX59" fmla="*/ 7323974 w 12192000"/>
              <a:gd name="connsiteY59" fmla="*/ 2183724 h 6858000"/>
              <a:gd name="connsiteX60" fmla="*/ 7184034 w 12192000"/>
              <a:gd name="connsiteY60" fmla="*/ 2261285 h 6858000"/>
              <a:gd name="connsiteX61" fmla="*/ 6931516 w 12192000"/>
              <a:gd name="connsiteY61" fmla="*/ 2240212 h 6858000"/>
              <a:gd name="connsiteX62" fmla="*/ 7304686 w 12192000"/>
              <a:gd name="connsiteY62" fmla="*/ 2355883 h 6858000"/>
              <a:gd name="connsiteX63" fmla="*/ 6096813 w 12192000"/>
              <a:gd name="connsiteY63" fmla="*/ 2080160 h 6858000"/>
              <a:gd name="connsiteX64" fmla="*/ 6173959 w 12192000"/>
              <a:gd name="connsiteY64" fmla="*/ 2152340 h 6858000"/>
              <a:gd name="connsiteX65" fmla="*/ 6596469 w 12192000"/>
              <a:gd name="connsiteY65" fmla="*/ 2342432 h 6858000"/>
              <a:gd name="connsiteX66" fmla="*/ 6716224 w 12192000"/>
              <a:gd name="connsiteY66" fmla="*/ 2461690 h 6858000"/>
              <a:gd name="connsiteX67" fmla="*/ 6841810 w 12192000"/>
              <a:gd name="connsiteY67" fmla="*/ 2527594 h 6858000"/>
              <a:gd name="connsiteX68" fmla="*/ 7018080 w 12192000"/>
              <a:gd name="connsiteY68" fmla="*/ 2526249 h 6858000"/>
              <a:gd name="connsiteX69" fmla="*/ 7143217 w 12192000"/>
              <a:gd name="connsiteY69" fmla="*/ 2627573 h 6858000"/>
              <a:gd name="connsiteX70" fmla="*/ 7012697 w 12192000"/>
              <a:gd name="connsiteY70" fmla="*/ 2649094 h 6858000"/>
              <a:gd name="connsiteX71" fmla="*/ 6859752 w 12192000"/>
              <a:gd name="connsiteY71" fmla="*/ 2632505 h 6858000"/>
              <a:gd name="connsiteX72" fmla="*/ 6529636 w 12192000"/>
              <a:gd name="connsiteY72" fmla="*/ 2637883 h 6858000"/>
              <a:gd name="connsiteX73" fmla="*/ 6340360 w 12192000"/>
              <a:gd name="connsiteY73" fmla="*/ 2657610 h 6858000"/>
              <a:gd name="connsiteX74" fmla="*/ 5905294 w 12192000"/>
              <a:gd name="connsiteY74" fmla="*/ 2623984 h 6858000"/>
              <a:gd name="connsiteX75" fmla="*/ 5930860 w 12192000"/>
              <a:gd name="connsiteY75" fmla="*/ 2710066 h 6858000"/>
              <a:gd name="connsiteX76" fmla="*/ 5914710 w 12192000"/>
              <a:gd name="connsiteY76" fmla="*/ 2784935 h 6858000"/>
              <a:gd name="connsiteX77" fmla="*/ 5908433 w 12192000"/>
              <a:gd name="connsiteY77" fmla="*/ 2947683 h 6858000"/>
              <a:gd name="connsiteX78" fmla="*/ 5912470 w 12192000"/>
              <a:gd name="connsiteY78" fmla="*/ 2974134 h 6858000"/>
              <a:gd name="connsiteX79" fmla="*/ 5815141 w 12192000"/>
              <a:gd name="connsiteY79" fmla="*/ 2991171 h 6858000"/>
              <a:gd name="connsiteX80" fmla="*/ 6395082 w 12192000"/>
              <a:gd name="connsiteY80" fmla="*/ 3329661 h 6858000"/>
              <a:gd name="connsiteX81" fmla="*/ 6007557 w 12192000"/>
              <a:gd name="connsiteY81" fmla="*/ 3243581 h 6858000"/>
              <a:gd name="connsiteX82" fmla="*/ 5955079 w 12192000"/>
              <a:gd name="connsiteY82" fmla="*/ 3385704 h 6858000"/>
              <a:gd name="connsiteX83" fmla="*/ 6137180 w 12192000"/>
              <a:gd name="connsiteY83" fmla="*/ 3512133 h 6858000"/>
              <a:gd name="connsiteX84" fmla="*/ 6204457 w 12192000"/>
              <a:gd name="connsiteY84" fmla="*/ 3762302 h 6858000"/>
              <a:gd name="connsiteX85" fmla="*/ 6171716 w 12192000"/>
              <a:gd name="connsiteY85" fmla="*/ 3990952 h 6858000"/>
              <a:gd name="connsiteX86" fmla="*/ 6093674 w 12192000"/>
              <a:gd name="connsiteY86" fmla="*/ 4063580 h 6858000"/>
              <a:gd name="connsiteX87" fmla="*/ 5980645 w 12192000"/>
              <a:gd name="connsiteY87" fmla="*/ 4194045 h 6858000"/>
              <a:gd name="connsiteX88" fmla="*/ 5910676 w 12192000"/>
              <a:gd name="connsiteY88" fmla="*/ 4274743 h 6858000"/>
              <a:gd name="connsiteX89" fmla="*/ 5667577 w 12192000"/>
              <a:gd name="connsiteY89" fmla="*/ 4243362 h 6858000"/>
              <a:gd name="connsiteX90" fmla="*/ 5991859 w 12192000"/>
              <a:gd name="connsiteY90" fmla="*/ 4448252 h 6858000"/>
              <a:gd name="connsiteX91" fmla="*/ 5729024 w 12192000"/>
              <a:gd name="connsiteY91" fmla="*/ 4422695 h 6858000"/>
              <a:gd name="connsiteX92" fmla="*/ 5643357 w 12192000"/>
              <a:gd name="connsiteY92" fmla="*/ 4437041 h 6858000"/>
              <a:gd name="connsiteX93" fmla="*/ 5692243 w 12192000"/>
              <a:gd name="connsiteY93" fmla="*/ 4503395 h 6858000"/>
              <a:gd name="connsiteX94" fmla="*/ 5885111 w 12192000"/>
              <a:gd name="connsiteY94" fmla="*/ 4615926 h 6858000"/>
              <a:gd name="connsiteX95" fmla="*/ 6282503 w 12192000"/>
              <a:gd name="connsiteY95" fmla="*/ 4920793 h 6858000"/>
              <a:gd name="connsiteX96" fmla="*/ 5897668 w 12192000"/>
              <a:gd name="connsiteY96" fmla="*/ 4780915 h 6858000"/>
              <a:gd name="connsiteX97" fmla="*/ 6303132 w 12192000"/>
              <a:gd name="connsiteY97" fmla="*/ 5094297 h 6858000"/>
              <a:gd name="connsiteX98" fmla="*/ 6393287 w 12192000"/>
              <a:gd name="connsiteY98" fmla="*/ 5198310 h 6858000"/>
              <a:gd name="connsiteX99" fmla="*/ 6575386 w 12192000"/>
              <a:gd name="connsiteY99" fmla="*/ 5456548 h 6858000"/>
              <a:gd name="connsiteX100" fmla="*/ 6566415 w 12192000"/>
              <a:gd name="connsiteY100" fmla="*/ 5485690 h 6858000"/>
              <a:gd name="connsiteX101" fmla="*/ 6356059 w 12192000"/>
              <a:gd name="connsiteY101" fmla="*/ 5443995 h 6858000"/>
              <a:gd name="connsiteX102" fmla="*/ 6628762 w 12192000"/>
              <a:gd name="connsiteY102" fmla="*/ 5660990 h 6858000"/>
              <a:gd name="connsiteX103" fmla="*/ 6910436 w 12192000"/>
              <a:gd name="connsiteY103" fmla="*/ 5827767 h 6858000"/>
              <a:gd name="connsiteX104" fmla="*/ 6710393 w 12192000"/>
              <a:gd name="connsiteY104" fmla="*/ 5802214 h 6858000"/>
              <a:gd name="connsiteX105" fmla="*/ 6435448 w 12192000"/>
              <a:gd name="connsiteY105" fmla="*/ 5706719 h 6858000"/>
              <a:gd name="connsiteX106" fmla="*/ 6339913 w 12192000"/>
              <a:gd name="connsiteY106" fmla="*/ 5742586 h 6858000"/>
              <a:gd name="connsiteX107" fmla="*/ 6600503 w 12192000"/>
              <a:gd name="connsiteY107" fmla="*/ 5900398 h 6858000"/>
              <a:gd name="connsiteX108" fmla="*/ 6749863 w 12192000"/>
              <a:gd name="connsiteY108" fmla="*/ 5973478 h 6858000"/>
              <a:gd name="connsiteX109" fmla="*/ 6809515 w 12192000"/>
              <a:gd name="connsiteY109" fmla="*/ 6029519 h 6858000"/>
              <a:gd name="connsiteX110" fmla="*/ 6979954 w 12192000"/>
              <a:gd name="connsiteY110" fmla="*/ 6229474 h 6858000"/>
              <a:gd name="connsiteX111" fmla="*/ 7480509 w 12192000"/>
              <a:gd name="connsiteY111" fmla="*/ 6447812 h 6858000"/>
              <a:gd name="connsiteX112" fmla="*/ 7948764 w 12192000"/>
              <a:gd name="connsiteY112" fmla="*/ 6719056 h 6858000"/>
              <a:gd name="connsiteX113" fmla="*/ 8221244 w 12192000"/>
              <a:gd name="connsiteY113" fmla="*/ 6848868 h 6858000"/>
              <a:gd name="connsiteX114" fmla="*/ 8242921 w 12192000"/>
              <a:gd name="connsiteY114" fmla="*/ 6858000 h 6858000"/>
              <a:gd name="connsiteX115" fmla="*/ 0 w 12192000"/>
              <a:gd name="connsiteY1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76177" y="6858000"/>
                </a:lnTo>
                <a:lnTo>
                  <a:pt x="10997120" y="6851980"/>
                </a:lnTo>
                <a:cubicBezTo>
                  <a:pt x="11372760" y="6734361"/>
                  <a:pt x="11757137" y="6563389"/>
                  <a:pt x="12094512" y="6315404"/>
                </a:cubicBezTo>
                <a:lnTo>
                  <a:pt x="12191999" y="6239611"/>
                </a:lnTo>
                <a:lnTo>
                  <a:pt x="12191999" y="1104399"/>
                </a:lnTo>
                <a:lnTo>
                  <a:pt x="11979198" y="1051011"/>
                </a:lnTo>
                <a:cubicBezTo>
                  <a:pt x="11902836" y="1030275"/>
                  <a:pt x="11824681" y="1008195"/>
                  <a:pt x="11742378" y="986227"/>
                </a:cubicBezTo>
                <a:cubicBezTo>
                  <a:pt x="11843295" y="875936"/>
                  <a:pt x="12022257" y="888939"/>
                  <a:pt x="12063968" y="729780"/>
                </a:cubicBezTo>
                <a:cubicBezTo>
                  <a:pt x="11901155" y="688534"/>
                  <a:pt x="11729822" y="735611"/>
                  <a:pt x="11572835" y="670151"/>
                </a:cubicBezTo>
                <a:cubicBezTo>
                  <a:pt x="11559381" y="664325"/>
                  <a:pt x="11540990" y="670151"/>
                  <a:pt x="11524844" y="671946"/>
                </a:cubicBezTo>
                <a:cubicBezTo>
                  <a:pt x="11201459" y="706916"/>
                  <a:pt x="10879418" y="676432"/>
                  <a:pt x="10560518" y="632492"/>
                </a:cubicBezTo>
                <a:cubicBezTo>
                  <a:pt x="10101230" y="569728"/>
                  <a:pt x="9640146" y="529825"/>
                  <a:pt x="9178169" y="501577"/>
                </a:cubicBezTo>
                <a:cubicBezTo>
                  <a:pt x="8796475" y="478266"/>
                  <a:pt x="8413886" y="467955"/>
                  <a:pt x="8033984" y="423121"/>
                </a:cubicBezTo>
                <a:cubicBezTo>
                  <a:pt x="7627624" y="375150"/>
                  <a:pt x="7221712" y="320901"/>
                  <a:pt x="6815795" y="270688"/>
                </a:cubicBezTo>
                <a:cubicBezTo>
                  <a:pt x="6797407" y="268446"/>
                  <a:pt x="6777110" y="261384"/>
                  <a:pt x="6757489" y="260880"/>
                </a:cubicBezTo>
                <a:cubicBezTo>
                  <a:pt x="6737867" y="260376"/>
                  <a:pt x="6718916" y="266430"/>
                  <a:pt x="6703217" y="290416"/>
                </a:cubicBezTo>
                <a:cubicBezTo>
                  <a:pt x="6786642" y="353629"/>
                  <a:pt x="6892941" y="329867"/>
                  <a:pt x="7005521" y="401154"/>
                </a:cubicBezTo>
                <a:cubicBezTo>
                  <a:pt x="6822525" y="378735"/>
                  <a:pt x="6677649" y="360801"/>
                  <a:pt x="6532779" y="342871"/>
                </a:cubicBezTo>
                <a:cubicBezTo>
                  <a:pt x="6530087" y="355424"/>
                  <a:pt x="6527397" y="367976"/>
                  <a:pt x="6524704" y="380529"/>
                </a:cubicBezTo>
                <a:cubicBezTo>
                  <a:pt x="6709945" y="406980"/>
                  <a:pt x="6881280" y="475126"/>
                  <a:pt x="7061587" y="523098"/>
                </a:cubicBezTo>
                <a:cubicBezTo>
                  <a:pt x="7044990" y="552691"/>
                  <a:pt x="7028398" y="546862"/>
                  <a:pt x="7013594" y="545070"/>
                </a:cubicBezTo>
                <a:cubicBezTo>
                  <a:pt x="6917162" y="533412"/>
                  <a:pt x="6820730" y="521755"/>
                  <a:pt x="6728335" y="489924"/>
                </a:cubicBezTo>
                <a:cubicBezTo>
                  <a:pt x="6707702" y="482748"/>
                  <a:pt x="6682583" y="482748"/>
                  <a:pt x="6670923" y="504270"/>
                </a:cubicBezTo>
                <a:cubicBezTo>
                  <a:pt x="6654326" y="534757"/>
                  <a:pt x="6678097" y="554484"/>
                  <a:pt x="6699180" y="571069"/>
                </a:cubicBezTo>
                <a:cubicBezTo>
                  <a:pt x="6735959" y="599764"/>
                  <a:pt x="6780362" y="591695"/>
                  <a:pt x="6822972" y="597073"/>
                </a:cubicBezTo>
                <a:cubicBezTo>
                  <a:pt x="6936448" y="610972"/>
                  <a:pt x="6990720" y="654460"/>
                  <a:pt x="7015839" y="753992"/>
                </a:cubicBezTo>
                <a:cubicBezTo>
                  <a:pt x="6916264" y="713640"/>
                  <a:pt x="6820280" y="763407"/>
                  <a:pt x="6723848" y="735160"/>
                </a:cubicBezTo>
                <a:cubicBezTo>
                  <a:pt x="6698731" y="727988"/>
                  <a:pt x="6658813" y="738747"/>
                  <a:pt x="6672268" y="773268"/>
                </a:cubicBezTo>
                <a:cubicBezTo>
                  <a:pt x="6684828" y="805550"/>
                  <a:pt x="6726540" y="828861"/>
                  <a:pt x="6652532" y="822585"/>
                </a:cubicBezTo>
                <a:cubicBezTo>
                  <a:pt x="6599609" y="818101"/>
                  <a:pt x="6495999" y="854418"/>
                  <a:pt x="6539505" y="863382"/>
                </a:cubicBezTo>
                <a:cubicBezTo>
                  <a:pt x="6594225" y="874593"/>
                  <a:pt x="6647600" y="890733"/>
                  <a:pt x="6717122" y="909114"/>
                </a:cubicBezTo>
                <a:cubicBezTo>
                  <a:pt x="6640423" y="939151"/>
                  <a:pt x="6585254" y="932874"/>
                  <a:pt x="6527397" y="909114"/>
                </a:cubicBezTo>
                <a:cubicBezTo>
                  <a:pt x="6457427" y="880419"/>
                  <a:pt x="6366375" y="845451"/>
                  <a:pt x="6309411" y="877731"/>
                </a:cubicBezTo>
                <a:cubicBezTo>
                  <a:pt x="6224192" y="926151"/>
                  <a:pt x="6153325" y="895663"/>
                  <a:pt x="6077077" y="887593"/>
                </a:cubicBezTo>
                <a:lnTo>
                  <a:pt x="6076642" y="887537"/>
                </a:lnTo>
                <a:lnTo>
                  <a:pt x="6032390" y="898600"/>
                </a:lnTo>
                <a:cubicBezTo>
                  <a:pt x="6023409" y="901866"/>
                  <a:pt x="6017756" y="911989"/>
                  <a:pt x="6008536" y="914503"/>
                </a:cubicBezTo>
                <a:cubicBezTo>
                  <a:pt x="5987921" y="920125"/>
                  <a:pt x="5964038" y="912898"/>
                  <a:pt x="5944926" y="922454"/>
                </a:cubicBezTo>
                <a:cubicBezTo>
                  <a:pt x="5934324" y="927755"/>
                  <a:pt x="5934324" y="943657"/>
                  <a:pt x="5929023" y="954259"/>
                </a:cubicBezTo>
                <a:cubicBezTo>
                  <a:pt x="5933305" y="967105"/>
                  <a:pt x="5936344" y="975942"/>
                  <a:pt x="5938641" y="983356"/>
                </a:cubicBezTo>
                <a:lnTo>
                  <a:pt x="5941380" y="994243"/>
                </a:lnTo>
                <a:lnTo>
                  <a:pt x="6022639" y="1012399"/>
                </a:lnTo>
                <a:cubicBezTo>
                  <a:pt x="6231931" y="1059643"/>
                  <a:pt x="6435672" y="1112210"/>
                  <a:pt x="6620687" y="1222947"/>
                </a:cubicBezTo>
                <a:cubicBezTo>
                  <a:pt x="6604990" y="1244018"/>
                  <a:pt x="6525153" y="1304094"/>
                  <a:pt x="6557895" y="1308577"/>
                </a:cubicBezTo>
                <a:cubicBezTo>
                  <a:pt x="6649842" y="1321581"/>
                  <a:pt x="6731472" y="1365517"/>
                  <a:pt x="6815348" y="1401831"/>
                </a:cubicBezTo>
                <a:cubicBezTo>
                  <a:pt x="6851679" y="1417523"/>
                  <a:pt x="6895633" y="1438147"/>
                  <a:pt x="6878591" y="1494187"/>
                </a:cubicBezTo>
                <a:cubicBezTo>
                  <a:pt x="6847640" y="1509878"/>
                  <a:pt x="6824766" y="1487911"/>
                  <a:pt x="6799202" y="1486118"/>
                </a:cubicBezTo>
                <a:cubicBezTo>
                  <a:pt x="6773186" y="1484326"/>
                  <a:pt x="6714877" y="1495981"/>
                  <a:pt x="6731027" y="1503602"/>
                </a:cubicBezTo>
                <a:cubicBezTo>
                  <a:pt x="6804583" y="1538124"/>
                  <a:pt x="6672268" y="1621067"/>
                  <a:pt x="6759282" y="1621067"/>
                </a:cubicBezTo>
                <a:cubicBezTo>
                  <a:pt x="6905053" y="1621514"/>
                  <a:pt x="6982647" y="1768566"/>
                  <a:pt x="7123035" y="1772603"/>
                </a:cubicBezTo>
                <a:cubicBezTo>
                  <a:pt x="7145459" y="1773049"/>
                  <a:pt x="7156224" y="1799053"/>
                  <a:pt x="7155777" y="1821919"/>
                </a:cubicBezTo>
                <a:cubicBezTo>
                  <a:pt x="7155777" y="1849268"/>
                  <a:pt x="7135144" y="1854199"/>
                  <a:pt x="7112270" y="1856890"/>
                </a:cubicBezTo>
                <a:cubicBezTo>
                  <a:pt x="7077284" y="1860923"/>
                  <a:pt x="7040954" y="1821919"/>
                  <a:pt x="6994755" y="1874821"/>
                </a:cubicBezTo>
                <a:cubicBezTo>
                  <a:pt x="7077735" y="1905755"/>
                  <a:pt x="7160709" y="1936693"/>
                  <a:pt x="7159364" y="2042948"/>
                </a:cubicBezTo>
                <a:cubicBezTo>
                  <a:pt x="7158916" y="2071638"/>
                  <a:pt x="7193452" y="2082399"/>
                  <a:pt x="7219467" y="2089573"/>
                </a:cubicBezTo>
                <a:cubicBezTo>
                  <a:pt x="7262526" y="2101231"/>
                  <a:pt x="7298853" y="2121854"/>
                  <a:pt x="7322179" y="2161756"/>
                </a:cubicBezTo>
                <a:cubicBezTo>
                  <a:pt x="7321730" y="2169378"/>
                  <a:pt x="7321281" y="2177446"/>
                  <a:pt x="7323974" y="2183724"/>
                </a:cubicBezTo>
                <a:cubicBezTo>
                  <a:pt x="7316349" y="2280115"/>
                  <a:pt x="7253555" y="2277424"/>
                  <a:pt x="7184034" y="2261285"/>
                </a:cubicBezTo>
                <a:cubicBezTo>
                  <a:pt x="7101058" y="2241558"/>
                  <a:pt x="7018978" y="2205691"/>
                  <a:pt x="6931516" y="2240212"/>
                </a:cubicBezTo>
                <a:cubicBezTo>
                  <a:pt x="7054861" y="2286391"/>
                  <a:pt x="7188967" y="2289976"/>
                  <a:pt x="7304686" y="2355883"/>
                </a:cubicBezTo>
                <a:cubicBezTo>
                  <a:pt x="6881280" y="2367989"/>
                  <a:pt x="6507211" y="2159959"/>
                  <a:pt x="6096813" y="2080160"/>
                </a:cubicBezTo>
                <a:cubicBezTo>
                  <a:pt x="6110718" y="2133508"/>
                  <a:pt x="6143907" y="2144268"/>
                  <a:pt x="6173959" y="2152340"/>
                </a:cubicBezTo>
                <a:cubicBezTo>
                  <a:pt x="6325561" y="2192691"/>
                  <a:pt x="6458320" y="2272943"/>
                  <a:pt x="6596469" y="2342432"/>
                </a:cubicBezTo>
                <a:cubicBezTo>
                  <a:pt x="6653429" y="2371125"/>
                  <a:pt x="6694695" y="2399820"/>
                  <a:pt x="6716224" y="2461690"/>
                </a:cubicBezTo>
                <a:cubicBezTo>
                  <a:pt x="6735511" y="2517732"/>
                  <a:pt x="6772739" y="2543736"/>
                  <a:pt x="6841810" y="2527594"/>
                </a:cubicBezTo>
                <a:cubicBezTo>
                  <a:pt x="6897875" y="2514144"/>
                  <a:pt x="6959322" y="2521317"/>
                  <a:pt x="7018080" y="2526249"/>
                </a:cubicBezTo>
                <a:cubicBezTo>
                  <a:pt x="7085808" y="2531629"/>
                  <a:pt x="7161607" y="2594845"/>
                  <a:pt x="7143217" y="2627573"/>
                </a:cubicBezTo>
                <a:cubicBezTo>
                  <a:pt x="7111823" y="2683166"/>
                  <a:pt x="7059345" y="2655370"/>
                  <a:pt x="7012697" y="2649094"/>
                </a:cubicBezTo>
                <a:cubicBezTo>
                  <a:pt x="6959771" y="2641473"/>
                  <a:pt x="6861547" y="2625779"/>
                  <a:pt x="6859752" y="2632505"/>
                </a:cubicBezTo>
                <a:cubicBezTo>
                  <a:pt x="6825212" y="2771936"/>
                  <a:pt x="6582114" y="2650439"/>
                  <a:pt x="6529636" y="2637883"/>
                </a:cubicBezTo>
                <a:cubicBezTo>
                  <a:pt x="6464154" y="2622192"/>
                  <a:pt x="6402705" y="2650887"/>
                  <a:pt x="6340360" y="2657610"/>
                </a:cubicBezTo>
                <a:cubicBezTo>
                  <a:pt x="6284743" y="2663887"/>
                  <a:pt x="5970330" y="2683166"/>
                  <a:pt x="5905294" y="2623984"/>
                </a:cubicBezTo>
                <a:cubicBezTo>
                  <a:pt x="5896322" y="2670163"/>
                  <a:pt x="5915159" y="2688993"/>
                  <a:pt x="5930860" y="2710066"/>
                </a:cubicBezTo>
                <a:cubicBezTo>
                  <a:pt x="5952838" y="2740102"/>
                  <a:pt x="5956426" y="2761175"/>
                  <a:pt x="5914710" y="2784935"/>
                </a:cubicBezTo>
                <a:cubicBezTo>
                  <a:pt x="5795853" y="2853086"/>
                  <a:pt x="5797649" y="2855325"/>
                  <a:pt x="5908433" y="2947683"/>
                </a:cubicBezTo>
                <a:cubicBezTo>
                  <a:pt x="5913818" y="2951715"/>
                  <a:pt x="5911572" y="2965167"/>
                  <a:pt x="5912470" y="2974134"/>
                </a:cubicBezTo>
                <a:cubicBezTo>
                  <a:pt x="5883316" y="2988480"/>
                  <a:pt x="5849228" y="2952613"/>
                  <a:pt x="5815141" y="2991171"/>
                </a:cubicBezTo>
                <a:cubicBezTo>
                  <a:pt x="5963601" y="3160638"/>
                  <a:pt x="6190105" y="3202332"/>
                  <a:pt x="6395082" y="3329661"/>
                </a:cubicBezTo>
                <a:cubicBezTo>
                  <a:pt x="6229127" y="3371803"/>
                  <a:pt x="6129555" y="3224751"/>
                  <a:pt x="6007557" y="3243581"/>
                </a:cubicBezTo>
                <a:cubicBezTo>
                  <a:pt x="5946560" y="3289760"/>
                  <a:pt x="6127760" y="3363734"/>
                  <a:pt x="5955079" y="3385704"/>
                </a:cubicBezTo>
                <a:cubicBezTo>
                  <a:pt x="6029985" y="3426052"/>
                  <a:pt x="6085601" y="3465503"/>
                  <a:pt x="6137180" y="3512133"/>
                </a:cubicBezTo>
                <a:cubicBezTo>
                  <a:pt x="6229127" y="3595522"/>
                  <a:pt x="6247069" y="3650219"/>
                  <a:pt x="6204457" y="3762302"/>
                </a:cubicBezTo>
                <a:cubicBezTo>
                  <a:pt x="6176648" y="3835828"/>
                  <a:pt x="6135833" y="3903528"/>
                  <a:pt x="6171716" y="3990952"/>
                </a:cubicBezTo>
                <a:cubicBezTo>
                  <a:pt x="6196832" y="4051028"/>
                  <a:pt x="6186964" y="4090479"/>
                  <a:pt x="6093674" y="4063580"/>
                </a:cubicBezTo>
                <a:cubicBezTo>
                  <a:pt x="5993205" y="4034885"/>
                  <a:pt x="5955530" y="4088685"/>
                  <a:pt x="5980645" y="4194045"/>
                </a:cubicBezTo>
                <a:cubicBezTo>
                  <a:pt x="5996791" y="4261744"/>
                  <a:pt x="5979747" y="4282366"/>
                  <a:pt x="5910676" y="4274743"/>
                </a:cubicBezTo>
                <a:cubicBezTo>
                  <a:pt x="5834426" y="4266226"/>
                  <a:pt x="5761765" y="4221841"/>
                  <a:pt x="5667577" y="4243362"/>
                </a:cubicBezTo>
                <a:cubicBezTo>
                  <a:pt x="5742928" y="4366207"/>
                  <a:pt x="5903948" y="4331236"/>
                  <a:pt x="5991859" y="4448252"/>
                </a:cubicBezTo>
                <a:cubicBezTo>
                  <a:pt x="5886904" y="4448697"/>
                  <a:pt x="5806617" y="4448252"/>
                  <a:pt x="5729024" y="4422695"/>
                </a:cubicBezTo>
                <a:cubicBezTo>
                  <a:pt x="5696728" y="4412381"/>
                  <a:pt x="5661295" y="4401625"/>
                  <a:pt x="5643357" y="4437041"/>
                </a:cubicBezTo>
                <a:cubicBezTo>
                  <a:pt x="5622274" y="4479633"/>
                  <a:pt x="5665781" y="4495772"/>
                  <a:pt x="5692243" y="4503395"/>
                </a:cubicBezTo>
                <a:cubicBezTo>
                  <a:pt x="5766702" y="4524914"/>
                  <a:pt x="5823661" y="4576025"/>
                  <a:pt x="5885111" y="4615926"/>
                </a:cubicBezTo>
                <a:cubicBezTo>
                  <a:pt x="6020115" y="4703353"/>
                  <a:pt x="6168129" y="4776430"/>
                  <a:pt x="6282503" y="4920793"/>
                </a:cubicBezTo>
                <a:cubicBezTo>
                  <a:pt x="6138526" y="4884029"/>
                  <a:pt x="6031329" y="4798399"/>
                  <a:pt x="5897668" y="4780915"/>
                </a:cubicBezTo>
                <a:cubicBezTo>
                  <a:pt x="6013387" y="4912275"/>
                  <a:pt x="6162296" y="4998804"/>
                  <a:pt x="6303132" y="5094297"/>
                </a:cubicBezTo>
                <a:cubicBezTo>
                  <a:pt x="6343501" y="5121199"/>
                  <a:pt x="6384317" y="5139580"/>
                  <a:pt x="6393287" y="5198310"/>
                </a:cubicBezTo>
                <a:cubicBezTo>
                  <a:pt x="6410780" y="5312186"/>
                  <a:pt x="6463257" y="5406336"/>
                  <a:pt x="6575386" y="5456548"/>
                </a:cubicBezTo>
                <a:cubicBezTo>
                  <a:pt x="6576284" y="5457000"/>
                  <a:pt x="6570007" y="5474037"/>
                  <a:pt x="6566415" y="5485690"/>
                </a:cubicBezTo>
                <a:cubicBezTo>
                  <a:pt x="6497793" y="5489279"/>
                  <a:pt x="6443521" y="5422027"/>
                  <a:pt x="6356059" y="5443995"/>
                </a:cubicBezTo>
                <a:cubicBezTo>
                  <a:pt x="6439934" y="5535454"/>
                  <a:pt x="6509903" y="5617502"/>
                  <a:pt x="6628762" y="5660990"/>
                </a:cubicBezTo>
                <a:cubicBezTo>
                  <a:pt x="6723848" y="5695511"/>
                  <a:pt x="6841363" y="5715686"/>
                  <a:pt x="6910436" y="5827767"/>
                </a:cubicBezTo>
                <a:cubicBezTo>
                  <a:pt x="6830149" y="5849739"/>
                  <a:pt x="6770494" y="5821942"/>
                  <a:pt x="6710393" y="5802214"/>
                </a:cubicBezTo>
                <a:cubicBezTo>
                  <a:pt x="6618446" y="5771728"/>
                  <a:pt x="6527397" y="5737208"/>
                  <a:pt x="6435448" y="5706719"/>
                </a:cubicBezTo>
                <a:cubicBezTo>
                  <a:pt x="6400463" y="5695062"/>
                  <a:pt x="6362338" y="5686991"/>
                  <a:pt x="6339913" y="5742586"/>
                </a:cubicBezTo>
                <a:cubicBezTo>
                  <a:pt x="6456978" y="5754244"/>
                  <a:pt x="6526948" y="5829564"/>
                  <a:pt x="6600503" y="5900398"/>
                </a:cubicBezTo>
                <a:cubicBezTo>
                  <a:pt x="6641770" y="5940299"/>
                  <a:pt x="6675410" y="5993652"/>
                  <a:pt x="6749863" y="5973478"/>
                </a:cubicBezTo>
                <a:cubicBezTo>
                  <a:pt x="6788885" y="5962718"/>
                  <a:pt x="6813554" y="5992754"/>
                  <a:pt x="6809515" y="6029519"/>
                </a:cubicBezTo>
                <a:cubicBezTo>
                  <a:pt x="6794715" y="6159089"/>
                  <a:pt x="6885766" y="6204369"/>
                  <a:pt x="6979954" y="6229474"/>
                </a:cubicBezTo>
                <a:cubicBezTo>
                  <a:pt x="7158469" y="6276549"/>
                  <a:pt x="7306929" y="6387287"/>
                  <a:pt x="7480509" y="6447812"/>
                </a:cubicBezTo>
                <a:cubicBezTo>
                  <a:pt x="7649154" y="6506545"/>
                  <a:pt x="7779672" y="6645975"/>
                  <a:pt x="7948764" y="6719056"/>
                </a:cubicBezTo>
                <a:cubicBezTo>
                  <a:pt x="8040603" y="6758733"/>
                  <a:pt x="8129409" y="6806985"/>
                  <a:pt x="8221244" y="6848868"/>
                </a:cubicBezTo>
                <a:lnTo>
                  <a:pt x="824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3B8BE-FD36-0A6C-AD5C-EB8C5C35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83358"/>
            <a:ext cx="5651500" cy="940166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Acknowledgments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FF60D-2EEB-D78C-4A2B-393D596EC032}"/>
              </a:ext>
            </a:extLst>
          </p:cNvPr>
          <p:cNvSpPr txBox="1"/>
          <p:nvPr/>
        </p:nvSpPr>
        <p:spPr>
          <a:xfrm>
            <a:off x="1115835" y="1706881"/>
            <a:ext cx="4446765" cy="496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Renee Wells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Dr. Gregory Randolph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Dana Smith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Shea Good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Agnes Robinson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Lekitha</a:t>
            </a:r>
            <a:r>
              <a:rPr lang="en-US" sz="2800" dirty="0"/>
              <a:t> Gregory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Carrie Blades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Rhonda Baird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Thank you!</a:t>
            </a:r>
          </a:p>
        </p:txBody>
      </p:sp>
      <p:pic>
        <p:nvPicPr>
          <p:cNvPr id="5" name="Picture 2" descr="AmeriHealth Caritas Louisiana website homepage">
            <a:extLst>
              <a:ext uri="{FF2B5EF4-FFF2-40B4-BE49-F238E27FC236}">
                <a16:creationId xmlns:a16="http://schemas.microsoft.com/office/drawing/2014/main" id="{8658EB5C-E09F-E956-FE30-C00DEFE7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1816468"/>
            <a:ext cx="3541508" cy="12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SU Health New Orleans">
            <a:extLst>
              <a:ext uri="{FF2B5EF4-FFF2-40B4-BE49-F238E27FC236}">
                <a16:creationId xmlns:a16="http://schemas.microsoft.com/office/drawing/2014/main" id="{48A9BC4F-56D0-B181-1B29-504C2C7D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4674886"/>
            <a:ext cx="3541510" cy="8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3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BBDB-2E53-A402-F0D7-F64578EB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0" y="269874"/>
            <a:ext cx="3149600" cy="822325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A750-3A1E-8820-C200-6D9D4FC56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Centers for Disease Control and Prevention. National Diabetes Statistics Report website. https://www.cdc.gov/diabetes/data/statistics-report/appendix.html.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Centers for Disease Control and Prevention. Diabetes State Burden Toolkit website.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hlinkClick r:id="rId2"/>
              </a:rPr>
              <a:t>https://nccd.cdc.gov/Toolkit/DiabetesBurden/Prevalence</a:t>
            </a:r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</a:rPr>
              <a:t>Centers for Disease Control and Prevention. United States Diabetes Surveillance System. Division of Diabetes Translation.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https://gis.cdc.gov/grasp/diabetes/diabetesatlas-surveillance.html</a:t>
            </a:r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</a:rPr>
              <a:t>American Diabetes Association. The Burden of Diabetes in Louisiana. 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hlinkClick r:id="rId4"/>
              </a:rPr>
              <a:t>https://diabetes.org/sites/default/files/2021-10/ADV_2021_State_Fact_sheets_Louisiana.pdf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sz="1800" dirty="0"/>
              <a:t>The Community Guide. CPSTF Findings for Diabetes. Interventions to Prevent or Manage Diabetes.  </a:t>
            </a:r>
            <a:r>
              <a:rPr lang="en-US" sz="1800" dirty="0">
                <a:hlinkClick r:id="rId5"/>
              </a:rPr>
              <a:t>https://www.thecommunityguide.org/pages/task-force-findings-diabetes.html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165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/>
          <p:nvPr/>
        </p:nvSpPr>
        <p:spPr>
          <a:xfrm>
            <a:off x="3667125" y="6270193"/>
            <a:ext cx="8127417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National Center for Chronic Disease Prevention and Health Promotion</a:t>
            </a:r>
          </a:p>
        </p:txBody>
      </p:sp>
      <p:sp>
        <p:nvSpPr>
          <p:cNvPr id="11" name="Text Placeholder 6"/>
          <p:cNvSpPr txBox="1"/>
          <p:nvPr/>
        </p:nvSpPr>
        <p:spPr>
          <a:xfrm>
            <a:off x="3667125" y="6451727"/>
            <a:ext cx="8127416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33333"/>
                </a:solidFill>
              </a:rPr>
              <a:t>Division of Diabetes Translation</a:t>
            </a:r>
          </a:p>
        </p:txBody>
      </p:sp>
      <p:sp>
        <p:nvSpPr>
          <p:cNvPr id="13" name="Rectangle 12" descr="Map Image" title="Map Image"/>
          <p:cNvSpPr/>
          <p:nvPr/>
        </p:nvSpPr>
        <p:spPr>
          <a:xfrm>
            <a:off x="3423435" y="647947"/>
            <a:ext cx="5541264" cy="36298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 descr="Title" title="Title"/>
          <p:cNvSpPr>
            <a:spLocks noGrp="1"/>
          </p:cNvSpPr>
          <p:nvPr>
            <p:ph type="title"/>
          </p:nvPr>
        </p:nvSpPr>
        <p:spPr>
          <a:xfrm>
            <a:off x="1688123" y="132865"/>
            <a:ext cx="8979877" cy="470901"/>
          </a:xfrm>
        </p:spPr>
        <p:txBody>
          <a:bodyPr>
            <a:noAutofit/>
          </a:bodyPr>
          <a:lstStyle/>
          <a:p>
            <a:r>
              <a:rPr lang="en-US" sz="1200"/>
              <a:t>Diagnosed Diabetes, Total, Adults Aged 18+ Years, Age-Adjusted Percentage, U.S. States, 2021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9625" y="6127736"/>
            <a:ext cx="8458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>
                <a:solidFill>
                  <a:srgbClr val="002060"/>
                </a:solidFill>
              </a:rPr>
              <a:t>Disclaimer: </a:t>
            </a:r>
            <a:r>
              <a:rPr lang="en-US" sz="800" kern="0">
                <a:solidFill>
                  <a:srgbClr val="002060"/>
                </a:solidFill>
              </a:rPr>
              <a:t>This is a user-generated report. The findings and conclusions are those of the user and do not necessarily represent the views of the CDC.</a:t>
            </a:r>
          </a:p>
        </p:txBody>
      </p:sp>
      <p:sp>
        <p:nvSpPr>
          <p:cNvPr id="14" name="Text Placeholder 8">
            <a:hlinkClick r:id="rId4"/>
          </p:cNvPr>
          <p:cNvSpPr txBox="1"/>
          <p:nvPr/>
        </p:nvSpPr>
        <p:spPr bwMode="auto">
          <a:xfrm>
            <a:off x="2266462" y="5899371"/>
            <a:ext cx="582220" cy="2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ct val="20000"/>
              </a:spcBef>
            </a:pPr>
            <a:r>
              <a:rPr lang="en-US" sz="800" u="sng" kern="0">
                <a:solidFill>
                  <a:srgbClr val="002060"/>
                </a:solidFill>
              </a:rPr>
              <a:t>USDSS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7906" y="5994621"/>
            <a:ext cx="5822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>
                <a:solidFill>
                  <a:srgbClr val="002060"/>
                </a:solidFill>
              </a:rPr>
              <a:t>Source:</a:t>
            </a:r>
            <a:endParaRPr lang="en-US" sz="800" kern="0">
              <a:solidFill>
                <a:srgbClr val="002060"/>
              </a:solidFill>
            </a:endParaRPr>
          </a:p>
        </p:txBody>
      </p:sp>
      <p:sp>
        <p:nvSpPr>
          <p:cNvPr id="2" name="TextBox 1" descr="LegendTitle" title="LegendTitle"/>
          <p:cNvSpPr txBox="1"/>
          <p:nvPr/>
        </p:nvSpPr>
        <p:spPr>
          <a:xfrm>
            <a:off x="1961663" y="4372808"/>
            <a:ext cx="2839159" cy="25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Percentage ( Natural Breaks ) </a:t>
            </a:r>
          </a:p>
        </p:txBody>
      </p:sp>
      <p:sp>
        <p:nvSpPr>
          <p:cNvPr id="10" name="Rectangle 9" descr="Footer2">
            <a:extLst>
              <a:ext uri="{FF2B5EF4-FFF2-40B4-BE49-F238E27FC236}">
                <a16:creationId xmlns:a16="http://schemas.microsoft.com/office/drawing/2014/main" id="{4D005596-C71F-4E13-97CE-C2BD0ABD027F}"/>
              </a:ext>
            </a:extLst>
          </p:cNvPr>
          <p:cNvSpPr/>
          <p:nvPr/>
        </p:nvSpPr>
        <p:spPr>
          <a:xfrm>
            <a:off x="5512341" y="5983520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sz="800" kern="0">
              <a:solidFill>
                <a:srgbClr val="00008B"/>
              </a:solidFill>
            </a:endParaRPr>
          </a:p>
        </p:txBody>
      </p:sp>
      <p:sp>
        <p:nvSpPr>
          <p:cNvPr id="12" name="Rectangle 11" descr="Footer1">
            <a:extLst>
              <a:ext uri="{FF2B5EF4-FFF2-40B4-BE49-F238E27FC236}">
                <a16:creationId xmlns:a16="http://schemas.microsoft.com/office/drawing/2014/main" id="{B881E588-374A-48E3-AE43-41D2D5965E59}"/>
              </a:ext>
            </a:extLst>
          </p:cNvPr>
          <p:cNvSpPr/>
          <p:nvPr/>
        </p:nvSpPr>
        <p:spPr>
          <a:xfrm>
            <a:off x="2735360" y="5990682"/>
            <a:ext cx="184731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sz="800" kern="0">
              <a:solidFill>
                <a:srgbClr val="00008B"/>
              </a:solidFill>
            </a:endParaRPr>
          </a:p>
        </p:txBody>
      </p:sp>
      <p:sp>
        <p:nvSpPr>
          <p:cNvPr id="20" name="New shape"/>
          <p:cNvSpPr/>
          <p:nvPr/>
        </p:nvSpPr>
        <p:spPr>
          <a:xfrm>
            <a:off x="2088662" y="4690307"/>
            <a:ext cx="317500" cy="127000"/>
          </a:xfrm>
          <a:prstGeom prst="rect">
            <a:avLst/>
          </a:prstGeom>
          <a:solidFill>
            <a:srgbClr val="B6F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New shape"/>
          <p:cNvSpPr/>
          <p:nvPr/>
        </p:nvSpPr>
        <p:spPr>
          <a:xfrm>
            <a:off x="2469662" y="46903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4.3 - 6.5</a:t>
            </a:r>
          </a:p>
        </p:txBody>
      </p:sp>
      <p:sp>
        <p:nvSpPr>
          <p:cNvPr id="22" name="New shape"/>
          <p:cNvSpPr/>
          <p:nvPr/>
        </p:nvSpPr>
        <p:spPr>
          <a:xfrm>
            <a:off x="2088662" y="4880807"/>
            <a:ext cx="317500" cy="127000"/>
          </a:xfrm>
          <a:prstGeom prst="rect">
            <a:avLst/>
          </a:prstGeom>
          <a:solidFill>
            <a:srgbClr val="56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New shape"/>
          <p:cNvSpPr/>
          <p:nvPr/>
        </p:nvSpPr>
        <p:spPr>
          <a:xfrm>
            <a:off x="2469662" y="48808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6.6 - 7.7</a:t>
            </a:r>
          </a:p>
        </p:txBody>
      </p:sp>
      <p:sp>
        <p:nvSpPr>
          <p:cNvPr id="24" name="New shape"/>
          <p:cNvSpPr/>
          <p:nvPr/>
        </p:nvSpPr>
        <p:spPr>
          <a:xfrm>
            <a:off x="2088662" y="5071307"/>
            <a:ext cx="317500" cy="127000"/>
          </a:xfrm>
          <a:prstGeom prst="rect">
            <a:avLst/>
          </a:prstGeom>
          <a:solidFill>
            <a:srgbClr val="1DB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New shape"/>
          <p:cNvSpPr/>
          <p:nvPr/>
        </p:nvSpPr>
        <p:spPr>
          <a:xfrm>
            <a:off x="2469662" y="50713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7.8 - 8.9</a:t>
            </a:r>
          </a:p>
        </p:txBody>
      </p:sp>
      <p:sp>
        <p:nvSpPr>
          <p:cNvPr id="26" name="New shape"/>
          <p:cNvSpPr/>
          <p:nvPr/>
        </p:nvSpPr>
        <p:spPr>
          <a:xfrm>
            <a:off x="2088662" y="5261807"/>
            <a:ext cx="317500" cy="127000"/>
          </a:xfrm>
          <a:prstGeom prst="rect">
            <a:avLst/>
          </a:prstGeom>
          <a:solidFill>
            <a:srgbClr val="00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New shape"/>
          <p:cNvSpPr/>
          <p:nvPr/>
        </p:nvSpPr>
        <p:spPr>
          <a:xfrm>
            <a:off x="2469662" y="52618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9 - 10.8</a:t>
            </a:r>
          </a:p>
        </p:txBody>
      </p:sp>
      <p:sp>
        <p:nvSpPr>
          <p:cNvPr id="28" name="New shape"/>
          <p:cNvSpPr/>
          <p:nvPr/>
        </p:nvSpPr>
        <p:spPr>
          <a:xfrm>
            <a:off x="2088662" y="5452307"/>
            <a:ext cx="317500" cy="127000"/>
          </a:xfrm>
          <a:prstGeom prst="rect">
            <a:avLst/>
          </a:prstGeom>
          <a:solidFill>
            <a:srgbClr val="00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New shape"/>
          <p:cNvSpPr/>
          <p:nvPr/>
        </p:nvSpPr>
        <p:spPr>
          <a:xfrm>
            <a:off x="2469662" y="54523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10.9 - 16.6</a:t>
            </a:r>
          </a:p>
        </p:txBody>
      </p:sp>
      <p:sp>
        <p:nvSpPr>
          <p:cNvPr id="30" name="New shape"/>
          <p:cNvSpPr/>
          <p:nvPr/>
        </p:nvSpPr>
        <p:spPr>
          <a:xfrm>
            <a:off x="2088662" y="5642807"/>
            <a:ext cx="317500" cy="127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New shape"/>
          <p:cNvSpPr/>
          <p:nvPr/>
        </p:nvSpPr>
        <p:spPr>
          <a:xfrm>
            <a:off x="2469662" y="56428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No Data</a:t>
            </a:r>
          </a:p>
        </p:txBody>
      </p:sp>
      <p:sp>
        <p:nvSpPr>
          <p:cNvPr id="32" name="New shape"/>
          <p:cNvSpPr/>
          <p:nvPr/>
        </p:nvSpPr>
        <p:spPr>
          <a:xfrm>
            <a:off x="2088662" y="5833307"/>
            <a:ext cx="317500" cy="127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New shape"/>
          <p:cNvSpPr/>
          <p:nvPr/>
        </p:nvSpPr>
        <p:spPr>
          <a:xfrm>
            <a:off x="2469662" y="58333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Suppressed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/>
          <p:nvPr/>
        </p:nvSpPr>
        <p:spPr>
          <a:xfrm>
            <a:off x="3667125" y="6270193"/>
            <a:ext cx="8127417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National Center for Chronic Disease Prevention and Health Promotion</a:t>
            </a:r>
          </a:p>
        </p:txBody>
      </p:sp>
      <p:sp>
        <p:nvSpPr>
          <p:cNvPr id="11" name="Text Placeholder 6"/>
          <p:cNvSpPr txBox="1"/>
          <p:nvPr/>
        </p:nvSpPr>
        <p:spPr>
          <a:xfrm>
            <a:off x="3667125" y="6451727"/>
            <a:ext cx="8127416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33333"/>
                </a:solidFill>
              </a:rPr>
              <a:t>Division of Diabetes Translation</a:t>
            </a:r>
          </a:p>
        </p:txBody>
      </p:sp>
      <p:sp>
        <p:nvSpPr>
          <p:cNvPr id="13" name="Rectangle 12" descr="Map Image" title="Map Image"/>
          <p:cNvSpPr/>
          <p:nvPr/>
        </p:nvSpPr>
        <p:spPr>
          <a:xfrm>
            <a:off x="3423435" y="647947"/>
            <a:ext cx="5541264" cy="36298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 descr="Title" title="Title"/>
          <p:cNvSpPr>
            <a:spLocks noGrp="1"/>
          </p:cNvSpPr>
          <p:nvPr>
            <p:ph type="title"/>
          </p:nvPr>
        </p:nvSpPr>
        <p:spPr>
          <a:xfrm>
            <a:off x="1688123" y="132865"/>
            <a:ext cx="8979877" cy="470901"/>
          </a:xfrm>
        </p:spPr>
        <p:txBody>
          <a:bodyPr>
            <a:noAutofit/>
          </a:bodyPr>
          <a:lstStyle/>
          <a:p>
            <a:r>
              <a:rPr lang="en-US" sz="1200"/>
              <a:t>Diagnosed Diabetes, Total, Adults Aged 20+ Years, Age-Adjusted Percentage, Louisiana, 2020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9625" y="6127736"/>
            <a:ext cx="8458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>
                <a:solidFill>
                  <a:srgbClr val="002060"/>
                </a:solidFill>
              </a:rPr>
              <a:t>Disclaimer: </a:t>
            </a:r>
            <a:r>
              <a:rPr lang="en-US" sz="800" kern="0">
                <a:solidFill>
                  <a:srgbClr val="002060"/>
                </a:solidFill>
              </a:rPr>
              <a:t>This is a user-generated report. The findings and conclusions are those of the user and do not necessarily represent the views of the CDC.</a:t>
            </a:r>
          </a:p>
        </p:txBody>
      </p:sp>
      <p:sp>
        <p:nvSpPr>
          <p:cNvPr id="14" name="Text Placeholder 8">
            <a:hlinkClick r:id="rId4"/>
          </p:cNvPr>
          <p:cNvSpPr txBox="1"/>
          <p:nvPr/>
        </p:nvSpPr>
        <p:spPr bwMode="auto">
          <a:xfrm>
            <a:off x="2266462" y="5899371"/>
            <a:ext cx="582220" cy="2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ct val="20000"/>
              </a:spcBef>
            </a:pPr>
            <a:r>
              <a:rPr lang="en-US" sz="800" u="sng" kern="0">
                <a:solidFill>
                  <a:srgbClr val="002060"/>
                </a:solidFill>
              </a:rPr>
              <a:t>USDSS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7906" y="5994621"/>
            <a:ext cx="5822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>
                <a:solidFill>
                  <a:srgbClr val="002060"/>
                </a:solidFill>
              </a:rPr>
              <a:t>Source:</a:t>
            </a:r>
            <a:endParaRPr lang="en-US" sz="800" kern="0">
              <a:solidFill>
                <a:srgbClr val="002060"/>
              </a:solidFill>
            </a:endParaRPr>
          </a:p>
        </p:txBody>
      </p:sp>
      <p:sp>
        <p:nvSpPr>
          <p:cNvPr id="2" name="TextBox 1" descr="LegendTitle" title="LegendTitle"/>
          <p:cNvSpPr txBox="1"/>
          <p:nvPr/>
        </p:nvSpPr>
        <p:spPr>
          <a:xfrm>
            <a:off x="1961663" y="4372808"/>
            <a:ext cx="2839159" cy="25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Percentage ( Natural Breaks ) </a:t>
            </a:r>
          </a:p>
        </p:txBody>
      </p:sp>
      <p:sp>
        <p:nvSpPr>
          <p:cNvPr id="10" name="Rectangle 9" descr="Footer2">
            <a:extLst>
              <a:ext uri="{FF2B5EF4-FFF2-40B4-BE49-F238E27FC236}">
                <a16:creationId xmlns:a16="http://schemas.microsoft.com/office/drawing/2014/main" id="{4D005596-C71F-4E13-97CE-C2BD0ABD027F}"/>
              </a:ext>
            </a:extLst>
          </p:cNvPr>
          <p:cNvSpPr/>
          <p:nvPr/>
        </p:nvSpPr>
        <p:spPr>
          <a:xfrm>
            <a:off x="5512341" y="5983520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sz="800" kern="0">
              <a:solidFill>
                <a:srgbClr val="00008B"/>
              </a:solidFill>
            </a:endParaRPr>
          </a:p>
        </p:txBody>
      </p:sp>
      <p:sp>
        <p:nvSpPr>
          <p:cNvPr id="12" name="Rectangle 11" descr="Footer1">
            <a:extLst>
              <a:ext uri="{FF2B5EF4-FFF2-40B4-BE49-F238E27FC236}">
                <a16:creationId xmlns:a16="http://schemas.microsoft.com/office/drawing/2014/main" id="{B881E588-374A-48E3-AE43-41D2D5965E59}"/>
              </a:ext>
            </a:extLst>
          </p:cNvPr>
          <p:cNvSpPr/>
          <p:nvPr/>
        </p:nvSpPr>
        <p:spPr>
          <a:xfrm>
            <a:off x="2735360" y="5990682"/>
            <a:ext cx="184731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sz="800" kern="0">
              <a:solidFill>
                <a:srgbClr val="00008B"/>
              </a:solidFill>
            </a:endParaRPr>
          </a:p>
        </p:txBody>
      </p:sp>
      <p:sp>
        <p:nvSpPr>
          <p:cNvPr id="20" name="New shape"/>
          <p:cNvSpPr/>
          <p:nvPr/>
        </p:nvSpPr>
        <p:spPr>
          <a:xfrm>
            <a:off x="2088662" y="4690307"/>
            <a:ext cx="317500" cy="127000"/>
          </a:xfrm>
          <a:prstGeom prst="rect">
            <a:avLst/>
          </a:prstGeom>
          <a:solidFill>
            <a:srgbClr val="B6F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New shape"/>
          <p:cNvSpPr/>
          <p:nvPr/>
        </p:nvSpPr>
        <p:spPr>
          <a:xfrm>
            <a:off x="2469662" y="46903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5.8 - 8</a:t>
            </a:r>
          </a:p>
        </p:txBody>
      </p:sp>
      <p:sp>
        <p:nvSpPr>
          <p:cNvPr id="22" name="New shape"/>
          <p:cNvSpPr/>
          <p:nvPr/>
        </p:nvSpPr>
        <p:spPr>
          <a:xfrm>
            <a:off x="2088662" y="4880807"/>
            <a:ext cx="317500" cy="127000"/>
          </a:xfrm>
          <a:prstGeom prst="rect">
            <a:avLst/>
          </a:prstGeom>
          <a:solidFill>
            <a:srgbClr val="56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New shape"/>
          <p:cNvSpPr/>
          <p:nvPr/>
        </p:nvSpPr>
        <p:spPr>
          <a:xfrm>
            <a:off x="2469662" y="48808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8.1 - 9.1</a:t>
            </a:r>
          </a:p>
        </p:txBody>
      </p:sp>
      <p:sp>
        <p:nvSpPr>
          <p:cNvPr id="24" name="New shape"/>
          <p:cNvSpPr/>
          <p:nvPr/>
        </p:nvSpPr>
        <p:spPr>
          <a:xfrm>
            <a:off x="2088662" y="5071307"/>
            <a:ext cx="317500" cy="127000"/>
          </a:xfrm>
          <a:prstGeom prst="rect">
            <a:avLst/>
          </a:prstGeom>
          <a:solidFill>
            <a:srgbClr val="1DB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New shape"/>
          <p:cNvSpPr/>
          <p:nvPr/>
        </p:nvSpPr>
        <p:spPr>
          <a:xfrm>
            <a:off x="2469662" y="50713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9.2 - 10</a:t>
            </a:r>
          </a:p>
        </p:txBody>
      </p:sp>
      <p:sp>
        <p:nvSpPr>
          <p:cNvPr id="26" name="New shape"/>
          <p:cNvSpPr/>
          <p:nvPr/>
        </p:nvSpPr>
        <p:spPr>
          <a:xfrm>
            <a:off x="2088662" y="5261807"/>
            <a:ext cx="317500" cy="127000"/>
          </a:xfrm>
          <a:prstGeom prst="rect">
            <a:avLst/>
          </a:prstGeom>
          <a:solidFill>
            <a:srgbClr val="00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New shape"/>
          <p:cNvSpPr/>
          <p:nvPr/>
        </p:nvSpPr>
        <p:spPr>
          <a:xfrm>
            <a:off x="2469662" y="52618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10.1 - 11.2</a:t>
            </a:r>
          </a:p>
        </p:txBody>
      </p:sp>
      <p:sp>
        <p:nvSpPr>
          <p:cNvPr id="28" name="New shape"/>
          <p:cNvSpPr/>
          <p:nvPr/>
        </p:nvSpPr>
        <p:spPr>
          <a:xfrm>
            <a:off x="2088662" y="5452307"/>
            <a:ext cx="317500" cy="127000"/>
          </a:xfrm>
          <a:prstGeom prst="rect">
            <a:avLst/>
          </a:prstGeom>
          <a:solidFill>
            <a:srgbClr val="00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New shape"/>
          <p:cNvSpPr/>
          <p:nvPr/>
        </p:nvSpPr>
        <p:spPr>
          <a:xfrm>
            <a:off x="2469662" y="54523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11.3 - 16.1</a:t>
            </a:r>
          </a:p>
        </p:txBody>
      </p:sp>
      <p:sp>
        <p:nvSpPr>
          <p:cNvPr id="30" name="New shape"/>
          <p:cNvSpPr/>
          <p:nvPr/>
        </p:nvSpPr>
        <p:spPr>
          <a:xfrm>
            <a:off x="2088662" y="5642807"/>
            <a:ext cx="317500" cy="127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New shape"/>
          <p:cNvSpPr/>
          <p:nvPr/>
        </p:nvSpPr>
        <p:spPr>
          <a:xfrm>
            <a:off x="2469662" y="56428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No Data</a:t>
            </a:r>
          </a:p>
        </p:txBody>
      </p:sp>
      <p:sp>
        <p:nvSpPr>
          <p:cNvPr id="32" name="New shape"/>
          <p:cNvSpPr/>
          <p:nvPr/>
        </p:nvSpPr>
        <p:spPr>
          <a:xfrm>
            <a:off x="2088662" y="5833307"/>
            <a:ext cx="317500" cy="127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New shape"/>
          <p:cNvSpPr/>
          <p:nvPr/>
        </p:nvSpPr>
        <p:spPr>
          <a:xfrm>
            <a:off x="2469662" y="5833307"/>
            <a:ext cx="1270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l"/>
            <a:r>
              <a:rPr sz="900">
                <a:solidFill>
                  <a:srgbClr val="000000"/>
                </a:solidFill>
              </a:rPr>
              <a:t>Suppressed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FB68F-3AAA-35F2-290C-515CF90B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973" y="2605700"/>
            <a:ext cx="2781300" cy="7096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DIABETES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40D42-3F9E-4CA3-73DD-08F47DF25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3" y="3307970"/>
            <a:ext cx="2664889" cy="2912447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18CB4-5C32-6935-E5A1-858853F4B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271" r="457"/>
          <a:stretch/>
        </p:blipFill>
        <p:spPr>
          <a:xfrm>
            <a:off x="125067" y="101054"/>
            <a:ext cx="3672468" cy="271359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030" name="Picture 6" descr="Diabetes Control Chart">
            <a:extLst>
              <a:ext uri="{FF2B5EF4-FFF2-40B4-BE49-F238E27FC236}">
                <a16:creationId xmlns:a16="http://schemas.microsoft.com/office/drawing/2014/main" id="{52383D2D-3B23-1179-5B14-1B93BAA0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1256" y="74330"/>
            <a:ext cx="3856092" cy="24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9D8294-23AF-1374-BC6A-EAFE9909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23" y="5711000"/>
            <a:ext cx="1419225" cy="10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C9B97-5D05-C0A0-FD57-7C8320AC5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774" y="2568357"/>
            <a:ext cx="2457650" cy="301797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A6113733-6084-ADC2-048A-4A09D066B479}"/>
              </a:ext>
            </a:extLst>
          </p:cNvPr>
          <p:cNvSpPr/>
          <p:nvPr/>
        </p:nvSpPr>
        <p:spPr>
          <a:xfrm rot="912349">
            <a:off x="3951635" y="1711824"/>
            <a:ext cx="3961127" cy="2335080"/>
          </a:xfrm>
          <a:prstGeom prst="irregularSeal2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8D70B0D-9207-4584-2925-BD134A298022}"/>
              </a:ext>
            </a:extLst>
          </p:cNvPr>
          <p:cNvCxnSpPr>
            <a:cxnSpLocks/>
          </p:cNvCxnSpPr>
          <p:nvPr/>
        </p:nvCxnSpPr>
        <p:spPr>
          <a:xfrm rot="10800000">
            <a:off x="3882089" y="944023"/>
            <a:ext cx="1175686" cy="102765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ctor: Elbow 1023">
            <a:extLst>
              <a:ext uri="{FF2B5EF4-FFF2-40B4-BE49-F238E27FC236}">
                <a16:creationId xmlns:a16="http://schemas.microsoft.com/office/drawing/2014/main" id="{C0892B6B-B053-E3DE-D0D3-85FC123D3A7E}"/>
              </a:ext>
            </a:extLst>
          </p:cNvPr>
          <p:cNvCxnSpPr>
            <a:cxnSpLocks/>
          </p:cNvCxnSpPr>
          <p:nvPr/>
        </p:nvCxnSpPr>
        <p:spPr>
          <a:xfrm flipV="1">
            <a:off x="6869981" y="1233223"/>
            <a:ext cx="1364226" cy="100070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ctor: Elbow 1030">
            <a:extLst>
              <a:ext uri="{FF2B5EF4-FFF2-40B4-BE49-F238E27FC236}">
                <a16:creationId xmlns:a16="http://schemas.microsoft.com/office/drawing/2014/main" id="{301DC812-523C-3F03-689A-CAD9452DBE99}"/>
              </a:ext>
            </a:extLst>
          </p:cNvPr>
          <p:cNvCxnSpPr>
            <a:cxnSpLocks/>
          </p:cNvCxnSpPr>
          <p:nvPr/>
        </p:nvCxnSpPr>
        <p:spPr>
          <a:xfrm flipV="1">
            <a:off x="7021286" y="3336109"/>
            <a:ext cx="2214305" cy="21524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ctor: Elbow 1038">
            <a:extLst>
              <a:ext uri="{FF2B5EF4-FFF2-40B4-BE49-F238E27FC236}">
                <a16:creationId xmlns:a16="http://schemas.microsoft.com/office/drawing/2014/main" id="{D378C883-7A42-E466-9619-7950CB87E1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62958" y="3577129"/>
            <a:ext cx="1320223" cy="114425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1057">
            <a:extLst>
              <a:ext uri="{FF2B5EF4-FFF2-40B4-BE49-F238E27FC236}">
                <a16:creationId xmlns:a16="http://schemas.microsoft.com/office/drawing/2014/main" id="{73AEEAE8-B925-40AF-5810-5A754472FF60}"/>
              </a:ext>
            </a:extLst>
          </p:cNvPr>
          <p:cNvSpPr txBox="1"/>
          <p:nvPr/>
        </p:nvSpPr>
        <p:spPr>
          <a:xfrm>
            <a:off x="4210054" y="4461871"/>
            <a:ext cx="4785553" cy="203132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Combined diet and physical activity programs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Counseling, coaching, individualized guidance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Engaging community health workers for diabetes prevention and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Mobile phone apps for self-management (Type 2 Diabetes)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Team-Based Care</a:t>
            </a:r>
          </a:p>
        </p:txBody>
      </p:sp>
      <p:cxnSp>
        <p:nvCxnSpPr>
          <p:cNvPr id="1065" name="Connector: Elbow 1064">
            <a:extLst>
              <a:ext uri="{FF2B5EF4-FFF2-40B4-BE49-F238E27FC236}">
                <a16:creationId xmlns:a16="http://schemas.microsoft.com/office/drawing/2014/main" id="{05DDFFE6-33AE-43C3-F7F5-A8EB0FABAE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17259" y="3785032"/>
            <a:ext cx="762072" cy="532195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7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AEF82BD-3D5E-3B95-3FC3-4454CD04F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35179"/>
              </p:ext>
            </p:extLst>
          </p:nvPr>
        </p:nvGraphicFramePr>
        <p:xfrm>
          <a:off x="1282700" y="2430595"/>
          <a:ext cx="9880599" cy="35892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3533">
                  <a:extLst>
                    <a:ext uri="{9D8B030D-6E8A-4147-A177-3AD203B41FA5}">
                      <a16:colId xmlns:a16="http://schemas.microsoft.com/office/drawing/2014/main" val="3227308470"/>
                    </a:ext>
                  </a:extLst>
                </a:gridCol>
                <a:gridCol w="3293533">
                  <a:extLst>
                    <a:ext uri="{9D8B030D-6E8A-4147-A177-3AD203B41FA5}">
                      <a16:colId xmlns:a16="http://schemas.microsoft.com/office/drawing/2014/main" val="3016623510"/>
                    </a:ext>
                  </a:extLst>
                </a:gridCol>
                <a:gridCol w="3293533">
                  <a:extLst>
                    <a:ext uri="{9D8B030D-6E8A-4147-A177-3AD203B41FA5}">
                      <a16:colId xmlns:a16="http://schemas.microsoft.com/office/drawing/2014/main" val="711666261"/>
                    </a:ext>
                  </a:extLst>
                </a:gridCol>
              </a:tblGrid>
              <a:tr h="71073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National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Louisiana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927340"/>
                  </a:ext>
                </a:extLst>
              </a:tr>
              <a:tr h="8395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 of Total Diagnosed Aged 18+ Years (2021)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8.5%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215948"/>
                  </a:ext>
                </a:extLst>
              </a:tr>
              <a:tr h="1199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of Total Diagnosed Aged 18+ (2021)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832417"/>
                  </a:ext>
                </a:extLst>
              </a:tr>
              <a:tr h="8395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Estimated Economic Costs (2017)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$327 billion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$5.7 billion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93074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F59B8FF-501F-4924-2CFB-5B67CE10CD1D}"/>
              </a:ext>
            </a:extLst>
          </p:cNvPr>
          <p:cNvGrpSpPr/>
          <p:nvPr/>
        </p:nvGrpSpPr>
        <p:grpSpPr>
          <a:xfrm>
            <a:off x="9883774" y="0"/>
            <a:ext cx="2308226" cy="2043641"/>
            <a:chOff x="8427184" y="1544082"/>
            <a:chExt cx="3332527" cy="2694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0F9DC-CF7D-6B50-487A-0C6363CE1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27184" y="1544082"/>
              <a:ext cx="3332527" cy="26945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23BF55-065B-757E-CEA1-BF310860A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79551" y="1544082"/>
              <a:ext cx="1180160" cy="122555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0B9ACE-0D41-E6BB-C15C-F2958AD663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1"/>
            <a:ext cx="2990850" cy="2043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987152-888D-2409-6478-B72CA698B9D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043641"/>
            <a:ext cx="1000221" cy="1076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15D8D3-39D5-18C3-63A0-E971886B0EA4}"/>
              </a:ext>
            </a:extLst>
          </p:cNvPr>
          <p:cNvSpPr txBox="1"/>
          <p:nvPr/>
        </p:nvSpPr>
        <p:spPr>
          <a:xfrm>
            <a:off x="3566801" y="464751"/>
            <a:ext cx="5741023" cy="12003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Comparing Louisiana to National Data</a:t>
            </a:r>
          </a:p>
        </p:txBody>
      </p:sp>
    </p:spTree>
    <p:extLst>
      <p:ext uri="{BB962C8B-B14F-4D97-AF65-F5344CB8AC3E}">
        <p14:creationId xmlns:p14="http://schemas.microsoft.com/office/powerpoint/2010/main" val="57294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CF3FD-A2FF-011C-0C63-ECF3E955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5114"/>
            <a:ext cx="4016829" cy="2090057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Healthy Louisiana Medicaid Program Goals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21972B1-581E-9519-B5D4-1C450142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783" y="642257"/>
            <a:ext cx="7142982" cy="588917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Improve diabetes measure rates at least </a:t>
            </a:r>
            <a:r>
              <a:rPr lang="en-US" b="1" u="sng" dirty="0"/>
              <a:t>2%</a:t>
            </a:r>
            <a:r>
              <a:rPr lang="en-US" dirty="0"/>
              <a:t> annually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Expand efforts on social determinants of health and diabetes by working to identify, address, and monitor health disparities and close care gaps for improved health outcomes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Reinforce the importance of annual visits and routine screenings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Decrease avoidable urgent care visits, emergency room visits and hospitalizations among diabetic population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5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3FF-FE6C-0D9A-959A-D5B14572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485" y="225426"/>
            <a:ext cx="6379029" cy="723446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Past and Present Performance Rates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E300047-BC0A-83CB-2795-BB49EA1A1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032818"/>
              </p:ext>
            </p:extLst>
          </p:nvPr>
        </p:nvGraphicFramePr>
        <p:xfrm>
          <a:off x="283029" y="1109688"/>
          <a:ext cx="7097484" cy="28595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26244">
                  <a:extLst>
                    <a:ext uri="{9D8B030D-6E8A-4147-A177-3AD203B41FA5}">
                      <a16:colId xmlns:a16="http://schemas.microsoft.com/office/drawing/2014/main" val="2797243922"/>
                    </a:ext>
                  </a:extLst>
                </a:gridCol>
                <a:gridCol w="1034670">
                  <a:extLst>
                    <a:ext uri="{9D8B030D-6E8A-4147-A177-3AD203B41FA5}">
                      <a16:colId xmlns:a16="http://schemas.microsoft.com/office/drawing/2014/main" val="3134965933"/>
                    </a:ext>
                  </a:extLst>
                </a:gridCol>
                <a:gridCol w="1055914">
                  <a:extLst>
                    <a:ext uri="{9D8B030D-6E8A-4147-A177-3AD203B41FA5}">
                      <a16:colId xmlns:a16="http://schemas.microsoft.com/office/drawing/2014/main" val="41323478"/>
                    </a:ext>
                  </a:extLst>
                </a:gridCol>
                <a:gridCol w="1052324">
                  <a:extLst>
                    <a:ext uri="{9D8B030D-6E8A-4147-A177-3AD203B41FA5}">
                      <a16:colId xmlns:a16="http://schemas.microsoft.com/office/drawing/2014/main" val="44722073"/>
                    </a:ext>
                  </a:extLst>
                </a:gridCol>
                <a:gridCol w="1113933">
                  <a:extLst>
                    <a:ext uri="{9D8B030D-6E8A-4147-A177-3AD203B41FA5}">
                      <a16:colId xmlns:a16="http://schemas.microsoft.com/office/drawing/2014/main" val="301811913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93263897"/>
                    </a:ext>
                  </a:extLst>
                </a:gridCol>
              </a:tblGrid>
              <a:tr h="477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MY 2020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MY 2021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MY 2022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MY 21-22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 Sig.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extLst>
                  <a:ext uri="{0D108BD9-81ED-4DB2-BD59-A6C34878D82A}">
                    <a16:rowId xmlns:a16="http://schemas.microsoft.com/office/drawing/2014/main" val="1174955175"/>
                  </a:ext>
                </a:extLst>
              </a:tr>
              <a:tr h="617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Measure/Data Element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Rate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Change in % points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Y/N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extLst>
                  <a:ext uri="{0D108BD9-81ED-4DB2-BD59-A6C34878D82A}">
                    <a16:rowId xmlns:a16="http://schemas.microsoft.com/office/drawing/2014/main" val="3606547543"/>
                  </a:ext>
                </a:extLst>
              </a:tr>
              <a:tr h="1161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(HBD) HbA1c poor control (&gt;9.0%)*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Inverse Measure, Less is Better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48.66%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43.80%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39.66%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+4.14%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extLst>
                  <a:ext uri="{0D108BD9-81ED-4DB2-BD59-A6C34878D82A}">
                    <a16:rowId xmlns:a16="http://schemas.microsoft.com/office/drawing/2014/main" val="2880265244"/>
                  </a:ext>
                </a:extLst>
              </a:tr>
              <a:tr h="602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(HBD) HbA1c control (&lt;8.0%)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41.85%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46.96%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53.04%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+6.08%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919" marR="112919" marT="0" marB="0" anchor="ctr"/>
                </a:tc>
                <a:extLst>
                  <a:ext uri="{0D108BD9-81ED-4DB2-BD59-A6C34878D82A}">
                    <a16:rowId xmlns:a16="http://schemas.microsoft.com/office/drawing/2014/main" val="1103571555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4B8C6AE-6318-DDD2-9158-5C742156D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010197"/>
              </p:ext>
            </p:extLst>
          </p:nvPr>
        </p:nvGraphicFramePr>
        <p:xfrm>
          <a:off x="4180114" y="4139776"/>
          <a:ext cx="7815943" cy="24896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34608">
                  <a:extLst>
                    <a:ext uri="{9D8B030D-6E8A-4147-A177-3AD203B41FA5}">
                      <a16:colId xmlns:a16="http://schemas.microsoft.com/office/drawing/2014/main" val="2797243922"/>
                    </a:ext>
                  </a:extLst>
                </a:gridCol>
                <a:gridCol w="1067275">
                  <a:extLst>
                    <a:ext uri="{9D8B030D-6E8A-4147-A177-3AD203B41FA5}">
                      <a16:colId xmlns:a16="http://schemas.microsoft.com/office/drawing/2014/main" val="3134965933"/>
                    </a:ext>
                  </a:extLst>
                </a:gridCol>
                <a:gridCol w="1122905">
                  <a:extLst>
                    <a:ext uri="{9D8B030D-6E8A-4147-A177-3AD203B41FA5}">
                      <a16:colId xmlns:a16="http://schemas.microsoft.com/office/drawing/2014/main" val="301811913"/>
                    </a:ext>
                  </a:extLst>
                </a:gridCol>
                <a:gridCol w="2891155">
                  <a:extLst>
                    <a:ext uri="{9D8B030D-6E8A-4147-A177-3AD203B41FA5}">
                      <a16:colId xmlns:a16="http://schemas.microsoft.com/office/drawing/2014/main" val="2093263897"/>
                    </a:ext>
                  </a:extLst>
                </a:gridCol>
              </a:tblGrid>
              <a:tr h="687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Previous Year Rate (June)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Interim Results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Comparison Goal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495517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(HBD) HbA1c poor control (&gt;9.0%)*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Inverse Measure, Less is Better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73.90%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68.04%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Plan 2% annual decrease goal,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37.66%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(Goal Not Met)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6547543"/>
                  </a:ext>
                </a:extLst>
              </a:tr>
              <a:tr h="660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(HBD) HbA1c control (&lt;8.0%)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21.96% 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27.95%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Plan 2% annual increase goal,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55.04%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(Goal Not Met)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026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35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73F7-49BB-EE18-4964-19478568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586" y="250371"/>
            <a:ext cx="6749142" cy="762635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Identified Barriers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7CB3-A7FE-93B6-BCC0-0439619AE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1143000"/>
            <a:ext cx="10722429" cy="57149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i="1" u="sng" dirty="0"/>
              <a:t>Members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 Health literacy: knowledge about importance of routine visits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 Affordability: cannot afford weight loss program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 Access to resources: living in food desert areas, reliable transportation, reliable phone lines for appointment reminders, hesitancy to doctors visits due to COVID-19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u="sng" dirty="0"/>
              <a:t>Providers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 Availability: appointment availability, PCPs in network in area, continuity of care with established PCP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 Billing issues: unaware of measure incentives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 Provider practice variation with recommended guidelines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u="sng" dirty="0"/>
              <a:t>Managed Care Organization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 Internal resources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/>
              <a:t> Lengthy internal approval process for member materials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1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C698-3879-0880-E9C7-D8B1D871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1143000"/>
            <a:ext cx="10450286" cy="561702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i="1" u="sng" dirty="0"/>
              <a:t>Members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Education: social media campaigns, </a:t>
            </a:r>
            <a:r>
              <a:rPr lang="en-US" sz="2000" dirty="0" err="1"/>
              <a:t>MPulse</a:t>
            </a:r>
            <a:r>
              <a:rPr lang="en-US" sz="2000" dirty="0"/>
              <a:t> texting, Population Health Disease Management mailing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Telehealth visits, home visits, mobile units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Care Card member incentive, Make Every Calorie Count weight management program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i="1" u="sng" dirty="0"/>
              <a:t>Providers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Education: HEDIS coding guidelines and newsletters, Provider Report Card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After hours incentive through Wellness Days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Increase urgent care network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i="1" u="sng" dirty="0"/>
              <a:t>Managed Care Organization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Increase collaborations with communities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6B0300-77AE-7CB3-9CB0-D58A8EB424FD}"/>
              </a:ext>
            </a:extLst>
          </p:cNvPr>
          <p:cNvSpPr txBox="1">
            <a:spLocks/>
          </p:cNvSpPr>
          <p:nvPr/>
        </p:nvSpPr>
        <p:spPr>
          <a:xfrm>
            <a:off x="2392136" y="217714"/>
            <a:ext cx="7407728" cy="762635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Current Strategies and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7500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43C3-7F94-5E60-1801-77D91A54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850" y="228601"/>
            <a:ext cx="4432300" cy="596899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Data Analysis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6AAE1E-AEC9-C176-60CB-2973F11A5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07219"/>
              </p:ext>
            </p:extLst>
          </p:nvPr>
        </p:nvGraphicFramePr>
        <p:xfrm>
          <a:off x="755650" y="1104900"/>
          <a:ext cx="10680700" cy="50237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40350">
                  <a:extLst>
                    <a:ext uri="{9D8B030D-6E8A-4147-A177-3AD203B41FA5}">
                      <a16:colId xmlns:a16="http://schemas.microsoft.com/office/drawing/2014/main" val="3078214365"/>
                    </a:ext>
                  </a:extLst>
                </a:gridCol>
                <a:gridCol w="5340350">
                  <a:extLst>
                    <a:ext uri="{9D8B030D-6E8A-4147-A177-3AD203B41FA5}">
                      <a16:colId xmlns:a16="http://schemas.microsoft.com/office/drawing/2014/main" val="1970153140"/>
                    </a:ext>
                  </a:extLst>
                </a:gridCol>
              </a:tblGrid>
              <a:tr h="7197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Total population: Data obtained from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10,469 diagnosed diabetics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aged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18 – 75 years old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ACLA members during year 2022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95752"/>
                  </a:ext>
                </a:extLst>
              </a:tr>
              <a:tr h="1451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/>
                        <a:t>Adequate Control HbA1c Population: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Members with most recent HbA1c level </a:t>
                      </a:r>
                      <a:r>
                        <a:rPr lang="en-US" sz="2000" b="1" u="none" dirty="0">
                          <a:solidFill>
                            <a:srgbClr val="00B050"/>
                          </a:solidFill>
                        </a:rPr>
                        <a:t>&lt; 8.0%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Poor Control HbA1c Population: </a:t>
                      </a:r>
                    </a:p>
                    <a:p>
                      <a:r>
                        <a:rPr lang="en-US" sz="2000" dirty="0"/>
                        <a:t>Members with most recent HbA1c level </a:t>
                      </a:r>
                      <a:r>
                        <a:rPr lang="en-US" sz="2000" b="1" u="none" dirty="0">
                          <a:solidFill>
                            <a:srgbClr val="FF0000"/>
                          </a:solidFill>
                        </a:rPr>
                        <a:t>&gt; 9.0% </a:t>
                      </a:r>
                      <a:r>
                        <a:rPr lang="en-US" sz="2000" dirty="0"/>
                        <a:t>or identified as 0, indicating HbA1c test is missing or was not done during 2022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9412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/>
                        <a:t>&lt; 8.0% : 1850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/>
                        <a:t>&gt; 9.0%: 458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/>
                        <a:t>Missing or not tested HbA1c: 7943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38212"/>
                  </a:ext>
                </a:extLst>
              </a:tr>
              <a:tr h="2064657"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dirty="0"/>
                        <a:t>Included other data corresponding to: 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LDH Region of Residence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Gender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Age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Race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Language Spoken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16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34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AFE60-6DE7-E902-D6BD-357616966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3765" r="18903" b="35743"/>
          <a:stretch/>
        </p:blipFill>
        <p:spPr>
          <a:xfrm>
            <a:off x="292099" y="1670049"/>
            <a:ext cx="5592993" cy="4895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1E56A-400A-691A-10CA-60A3E5A7C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7" t="62950" r="4187"/>
          <a:stretch/>
        </p:blipFill>
        <p:spPr>
          <a:xfrm>
            <a:off x="5305952" y="1597023"/>
            <a:ext cx="6886048" cy="300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C8E30-1335-ED1E-30D5-EA7A751719D8}"/>
              </a:ext>
            </a:extLst>
          </p:cNvPr>
          <p:cNvSpPr txBox="1"/>
          <p:nvPr/>
        </p:nvSpPr>
        <p:spPr>
          <a:xfrm>
            <a:off x="2511509" y="199845"/>
            <a:ext cx="7168982" cy="12003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Louisiana Department of Health Regional Map</a:t>
            </a:r>
          </a:p>
        </p:txBody>
      </p:sp>
    </p:spTree>
    <p:extLst>
      <p:ext uri="{BB962C8B-B14F-4D97-AF65-F5344CB8AC3E}">
        <p14:creationId xmlns:p14="http://schemas.microsoft.com/office/powerpoint/2010/main" val="138221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2181</Words>
  <Application>Microsoft Office PowerPoint</Application>
  <PresentationFormat>Widescreen</PresentationFormat>
  <Paragraphs>433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Segoe UI</vt:lpstr>
      <vt:lpstr>Wingdings</vt:lpstr>
      <vt:lpstr>Office Theme</vt:lpstr>
      <vt:lpstr>Improving Diabetes Measure Rates of AmeriHealth Caritas Louisiana Members</vt:lpstr>
      <vt:lpstr>DIABETES</vt:lpstr>
      <vt:lpstr>PowerPoint Presentation</vt:lpstr>
      <vt:lpstr>Healthy Louisiana Medicaid Program Goals</vt:lpstr>
      <vt:lpstr>Past and Present Performance Rates</vt:lpstr>
      <vt:lpstr>Identified Barriers and Challenges</vt:lpstr>
      <vt:lpstr>PowerPoint Presentation</vt:lpstr>
      <vt:lpstr>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Summary</vt:lpstr>
      <vt:lpstr>PowerPoint Presentation</vt:lpstr>
      <vt:lpstr>Acknowledgments</vt:lpstr>
      <vt:lpstr>References</vt:lpstr>
      <vt:lpstr>Diagnosed Diabetes, Total, Adults Aged 18+ Years, Age-Adjusted Percentage, U.S. States, 2021</vt:lpstr>
      <vt:lpstr>Diagnosed Diabetes, Total, Adults Aged 20+ Years, Age-Adjusted Percentage, Louisiana, 2020</vt:lpstr>
    </vt:vector>
  </TitlesOfParts>
  <Company>AmeriHealth Caritas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Cao, Theresa</dc:creator>
  <cp:lastModifiedBy>Cao, Theresa</cp:lastModifiedBy>
  <cp:revision>15</cp:revision>
  <dcterms:created xsi:type="dcterms:W3CDTF">2023-08-15T16:50:51Z</dcterms:created>
  <dcterms:modified xsi:type="dcterms:W3CDTF">2023-08-23T16:20:09Z</dcterms:modified>
</cp:coreProperties>
</file>