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97" r:id="rId4"/>
    <p:sldId id="396" r:id="rId5"/>
    <p:sldId id="394"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4" d="100"/>
          <a:sy n="104" d="100"/>
        </p:scale>
        <p:origin x="12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669F-90BE-41C7-8EC4-F5F239BCC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BC8AE-6358-44FD-9D84-CCC62E3F7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C37DF-06B5-48EE-BF09-56B0CC7CF0CE}"/>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50BCF479-F165-4110-95CA-4DE415877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FD1B0-74EE-49CF-BFEE-EE5CA8AA2037}"/>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51543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661E-BA98-4C9E-9CCB-D7F532E1B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18F10-DA6C-4956-9BF0-27A262FF1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73F6C-895B-41E9-8BD9-5A0B8A7233BD}"/>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22A7C2A5-406A-4DFD-8D7E-630F3B5EB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31D27-1FA7-47D9-9463-4B6EF58CB757}"/>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373756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92781-227B-4B93-A792-16EDA323A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69DDDC-2F91-404D-8436-7B15FACDD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2E221-0CE4-4509-8ACA-C97B2ABE2FB9}"/>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0814709D-55A5-4312-B3FA-8449C25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C6CD1-2852-4E92-98D9-A6501FBAE26A}"/>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118846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CA8B-3AB1-4D9C-94A3-E56A0980B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3B8D1-9028-455F-A847-A7AE5E49D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D53EE-C08B-4B4B-B544-F43220972552}"/>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3B159008-11FD-4D2D-BCF9-29FBC5018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02228-DD39-4BD7-AD3D-2C378A904F06}"/>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199681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9E35-0830-485C-8BA5-7FFD95DCA9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B123D-70BF-4502-9BA4-2DF4B1850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B3D84-175B-40CE-BA4A-4037CD2C674C}"/>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6D310012-03F6-4940-9F5D-73C93EC5E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B968E-71C0-4634-8665-27269AD2CF9F}"/>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387207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7325-BB05-41A8-AA1A-264D1F036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B6A1A7-36B2-4502-B144-BA1608987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47A10-4499-4564-800A-F9F892DF2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5D881D-7B2F-4D5C-82D9-8F308C14A2C5}"/>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6" name="Footer Placeholder 5">
            <a:extLst>
              <a:ext uri="{FF2B5EF4-FFF2-40B4-BE49-F238E27FC236}">
                <a16:creationId xmlns:a16="http://schemas.microsoft.com/office/drawing/2014/main" id="{0FE271D6-6E23-4273-B183-E3497E279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76E5A-EDDA-416F-B208-37D1D6F168B5}"/>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21930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300C-73B2-42EE-8D30-D21858470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D86029-D621-4BC0-8B2B-0CBC59AC5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F4E07-2250-4C8F-9B5A-649840A19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06E1E-AF2D-4A07-B204-454BEBD3CE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6A393-6CAB-43CC-8DA4-1FF70CAA4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89065D-BD6F-4100-8DDA-33A72ABD2B37}"/>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8" name="Footer Placeholder 7">
            <a:extLst>
              <a:ext uri="{FF2B5EF4-FFF2-40B4-BE49-F238E27FC236}">
                <a16:creationId xmlns:a16="http://schemas.microsoft.com/office/drawing/2014/main" id="{33CF23D2-018E-4CD4-8291-A67757F6A4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2D05A-0D22-454E-8A31-F36339FF39B3}"/>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271638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C6CC-CA9F-4E30-AF2B-279215FA1C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14BA7-C0B0-46BC-A0BD-C31362DF63C2}"/>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4" name="Footer Placeholder 3">
            <a:extLst>
              <a:ext uri="{FF2B5EF4-FFF2-40B4-BE49-F238E27FC236}">
                <a16:creationId xmlns:a16="http://schemas.microsoft.com/office/drawing/2014/main" id="{0CDFE72B-4F8B-4D0A-AB43-D93D855DC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883C2E-321A-44D0-9678-4ACB56D58DB0}"/>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351984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22394-0FC5-4F07-B402-F20DAC44D704}"/>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3" name="Footer Placeholder 2">
            <a:extLst>
              <a:ext uri="{FF2B5EF4-FFF2-40B4-BE49-F238E27FC236}">
                <a16:creationId xmlns:a16="http://schemas.microsoft.com/office/drawing/2014/main" id="{1609BA72-5433-48AE-9FDA-9D9A3700A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0F634-3A58-4893-9368-072F34571B32}"/>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84629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89F8-A773-47F1-B5C6-76CEECB02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82444D-224F-4D0A-A653-BFBC2CB8B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10A169-00ED-467A-9351-AC0B7FFBB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E1AC1-BAF6-4F27-8CC7-78A068AFAD96}"/>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6" name="Footer Placeholder 5">
            <a:extLst>
              <a:ext uri="{FF2B5EF4-FFF2-40B4-BE49-F238E27FC236}">
                <a16:creationId xmlns:a16="http://schemas.microsoft.com/office/drawing/2014/main" id="{926C341B-ACEA-4022-8AED-9C2C3C2D4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03482-233D-4A17-AEE4-1CF5C3782671}"/>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358168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8731-1809-4F69-B3C1-1A549F87A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8BA1B-217C-4B28-A432-EF878CA9F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EBD4D3-1D0F-4C6B-B8F7-AB0FE27DE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6A7F0-7A6A-40A5-B954-DDA8F90C2C68}"/>
              </a:ext>
            </a:extLst>
          </p:cNvPr>
          <p:cNvSpPr>
            <a:spLocks noGrp="1"/>
          </p:cNvSpPr>
          <p:nvPr>
            <p:ph type="dt" sz="half" idx="10"/>
          </p:nvPr>
        </p:nvSpPr>
        <p:spPr/>
        <p:txBody>
          <a:bodyPr/>
          <a:lstStyle/>
          <a:p>
            <a:fld id="{45CE9254-113D-466B-92C1-43C0A463E98A}" type="datetimeFigureOut">
              <a:rPr lang="en-US" smtClean="0"/>
              <a:t>11/5/2020</a:t>
            </a:fld>
            <a:endParaRPr lang="en-US"/>
          </a:p>
        </p:txBody>
      </p:sp>
      <p:sp>
        <p:nvSpPr>
          <p:cNvPr id="6" name="Footer Placeholder 5">
            <a:extLst>
              <a:ext uri="{FF2B5EF4-FFF2-40B4-BE49-F238E27FC236}">
                <a16:creationId xmlns:a16="http://schemas.microsoft.com/office/drawing/2014/main" id="{6B51422A-F0DD-4C7C-BD2A-21043516A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26537-4F77-41A5-8EBD-EA6B358AE576}"/>
              </a:ext>
            </a:extLst>
          </p:cNvPr>
          <p:cNvSpPr>
            <a:spLocks noGrp="1"/>
          </p:cNvSpPr>
          <p:nvPr>
            <p:ph type="sldNum" sz="quarter" idx="12"/>
          </p:nvPr>
        </p:nvSpPr>
        <p:spPr/>
        <p:txBody>
          <a:bodyPr/>
          <a:lstStyle/>
          <a:p>
            <a:fld id="{6890137C-2D47-47D2-94D7-1FF7AF6BA44B}" type="slidenum">
              <a:rPr lang="en-US" smtClean="0"/>
              <a:t>‹#›</a:t>
            </a:fld>
            <a:endParaRPr lang="en-US"/>
          </a:p>
        </p:txBody>
      </p:sp>
    </p:spTree>
    <p:extLst>
      <p:ext uri="{BB962C8B-B14F-4D97-AF65-F5344CB8AC3E}">
        <p14:creationId xmlns:p14="http://schemas.microsoft.com/office/powerpoint/2010/main" val="10399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5CA9F-1537-4AF1-BF0D-F0A12D691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BD6E7-F209-4C28-9FCD-E95CC226B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AB375-1936-49CC-9D93-61CC4D62A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E9254-113D-466B-92C1-43C0A463E98A}" type="datetimeFigureOut">
              <a:rPr lang="en-US" smtClean="0"/>
              <a:t>11/5/2020</a:t>
            </a:fld>
            <a:endParaRPr lang="en-US"/>
          </a:p>
        </p:txBody>
      </p:sp>
      <p:sp>
        <p:nvSpPr>
          <p:cNvPr id="5" name="Footer Placeholder 4">
            <a:extLst>
              <a:ext uri="{FF2B5EF4-FFF2-40B4-BE49-F238E27FC236}">
                <a16:creationId xmlns:a16="http://schemas.microsoft.com/office/drawing/2014/main" id="{D393463D-6463-4567-9128-35C6BB3FC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71EE62-398F-4AE3-8694-12EAF03E5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137C-2D47-47D2-94D7-1FF7AF6BA44B}" type="slidenum">
              <a:rPr lang="en-US" smtClean="0"/>
              <a:t>‹#›</a:t>
            </a:fld>
            <a:endParaRPr lang="en-US"/>
          </a:p>
        </p:txBody>
      </p:sp>
    </p:spTree>
    <p:extLst>
      <p:ext uri="{BB962C8B-B14F-4D97-AF65-F5344CB8AC3E}">
        <p14:creationId xmlns:p14="http://schemas.microsoft.com/office/powerpoint/2010/main" val="42671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phono1@lsuhsc.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ph.lsuhsc.edu/health-policy-honors-progra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28F4FED0-5B98-4353-BA61-DCF942B9E4A2}"/>
              </a:ext>
            </a:extLst>
          </p:cNvPr>
          <p:cNvPicPr>
            <a:picLocks noChangeAspect="1"/>
          </p:cNvPicPr>
          <p:nvPr/>
        </p:nvPicPr>
        <p:blipFill rotWithShape="1">
          <a:blip r:embed="rId2">
            <a:extLst>
              <a:ext uri="{28A0092B-C50C-407E-A947-70E740481C1C}">
                <a14:useLocalDpi xmlns:a14="http://schemas.microsoft.com/office/drawing/2010/main" val="0"/>
              </a:ext>
            </a:extLst>
          </a:blip>
          <a:srcRect b="5094"/>
          <a:stretch/>
        </p:blipFill>
        <p:spPr>
          <a:xfrm>
            <a:off x="6042265" y="1090684"/>
            <a:ext cx="6149736" cy="4510016"/>
          </a:xfrm>
          <a:prstGeom prst="rect">
            <a:avLst/>
          </a:prstGeom>
        </p:spPr>
      </p:pic>
      <p:pic>
        <p:nvPicPr>
          <p:cNvPr id="12" name="Picture 1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0745E058-B76A-41FD-A76E-A502EC010E8F}"/>
              </a:ext>
            </a:extLst>
          </p:cNvPr>
          <p:cNvSpPr>
            <a:spLocks noGrp="1"/>
          </p:cNvSpPr>
          <p:nvPr>
            <p:ph type="ctrTitle"/>
          </p:nvPr>
        </p:nvSpPr>
        <p:spPr>
          <a:xfrm>
            <a:off x="1092200" y="5150204"/>
            <a:ext cx="3948269" cy="1156820"/>
          </a:xfrm>
        </p:spPr>
        <p:txBody>
          <a:bodyPr anchor="t">
            <a:normAutofit fontScale="90000"/>
          </a:bodyPr>
          <a:lstStyle/>
          <a:p>
            <a:r>
              <a:rPr lang="en-US" sz="1800" b="1" dirty="0">
                <a:solidFill>
                  <a:srgbClr val="000000"/>
                </a:solidFill>
              </a:rPr>
              <a:t>Peggy Honoré, DHA, MHA</a:t>
            </a:r>
            <a:br>
              <a:rPr lang="en-US" sz="1800" b="1" dirty="0">
                <a:solidFill>
                  <a:srgbClr val="000000"/>
                </a:solidFill>
              </a:rPr>
            </a:br>
            <a:r>
              <a:rPr lang="en-US" sz="1800" b="1" dirty="0">
                <a:solidFill>
                  <a:srgbClr val="000000"/>
                </a:solidFill>
              </a:rPr>
              <a:t>Endowed Professor</a:t>
            </a:r>
            <a:br>
              <a:rPr lang="en-US" sz="1800" b="1" dirty="0">
                <a:solidFill>
                  <a:srgbClr val="000000"/>
                </a:solidFill>
              </a:rPr>
            </a:br>
            <a:r>
              <a:rPr lang="en-US" sz="1800" b="1" dirty="0">
                <a:solidFill>
                  <a:srgbClr val="000000"/>
                </a:solidFill>
              </a:rPr>
              <a:t>School of Public Health</a:t>
            </a:r>
            <a:br>
              <a:rPr lang="en-US" sz="1800" b="1" dirty="0">
                <a:solidFill>
                  <a:srgbClr val="000000"/>
                </a:solidFill>
              </a:rPr>
            </a:br>
            <a:r>
              <a:rPr lang="en-US" sz="1800" b="1" dirty="0">
                <a:solidFill>
                  <a:srgbClr val="000000"/>
                </a:solidFill>
              </a:rPr>
              <a:t>School of Medicine</a:t>
            </a:r>
            <a:br>
              <a:rPr lang="en-US" sz="1800" b="1" dirty="0">
                <a:solidFill>
                  <a:srgbClr val="000000"/>
                </a:solidFill>
              </a:rPr>
            </a:br>
            <a:r>
              <a:rPr lang="en-US" sz="1800" b="1" dirty="0">
                <a:solidFill>
                  <a:srgbClr val="000000"/>
                </a:solidFill>
                <a:hlinkClick r:id="rId4"/>
              </a:rPr>
              <a:t>phono1@lsuhsc.edu</a:t>
            </a:r>
            <a:br>
              <a:rPr lang="en-US" sz="1800" b="1" dirty="0">
                <a:solidFill>
                  <a:srgbClr val="000000"/>
                </a:solidFill>
              </a:rPr>
            </a:br>
            <a:endParaRPr lang="en-US" sz="1800" b="1" dirty="0">
              <a:solidFill>
                <a:srgbClr val="000000"/>
              </a:solidFill>
            </a:endParaRPr>
          </a:p>
        </p:txBody>
      </p:sp>
      <p:sp>
        <p:nvSpPr>
          <p:cNvPr id="3" name="Subtitle 2">
            <a:extLst>
              <a:ext uri="{FF2B5EF4-FFF2-40B4-BE49-F238E27FC236}">
                <a16:creationId xmlns:a16="http://schemas.microsoft.com/office/drawing/2014/main" id="{6B7505F5-AB74-4845-B2AA-699A46765305}"/>
              </a:ext>
            </a:extLst>
          </p:cNvPr>
          <p:cNvSpPr>
            <a:spLocks noGrp="1"/>
          </p:cNvSpPr>
          <p:nvPr>
            <p:ph type="subTitle" idx="1"/>
          </p:nvPr>
        </p:nvSpPr>
        <p:spPr>
          <a:xfrm>
            <a:off x="27768" y="2815139"/>
            <a:ext cx="6077132" cy="1061105"/>
          </a:xfrm>
        </p:spPr>
        <p:txBody>
          <a:bodyPr anchor="b">
            <a:noAutofit/>
          </a:bodyPr>
          <a:lstStyle/>
          <a:p>
            <a:r>
              <a:rPr lang="en-US" sz="6600" dirty="0">
                <a:solidFill>
                  <a:srgbClr val="000000"/>
                </a:solidFill>
              </a:rPr>
              <a:t>Health Policy Honors Program</a:t>
            </a:r>
          </a:p>
          <a:p>
            <a:endParaRPr lang="en-US" sz="1400" dirty="0">
              <a:solidFill>
                <a:srgbClr val="000000"/>
              </a:solidFill>
            </a:endParaRPr>
          </a:p>
        </p:txBody>
      </p:sp>
    </p:spTree>
    <p:extLst>
      <p:ext uri="{BB962C8B-B14F-4D97-AF65-F5344CB8AC3E}">
        <p14:creationId xmlns:p14="http://schemas.microsoft.com/office/powerpoint/2010/main" val="146535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4C7E-954E-4D4B-95D5-7C8506D1E2DB}"/>
              </a:ext>
            </a:extLst>
          </p:cNvPr>
          <p:cNvSpPr>
            <a:spLocks noGrp="1"/>
          </p:cNvSpPr>
          <p:nvPr>
            <p:ph type="title"/>
          </p:nvPr>
        </p:nvSpPr>
        <p:spPr>
          <a:xfrm>
            <a:off x="559489" y="337767"/>
            <a:ext cx="10238911" cy="5870575"/>
          </a:xfrm>
        </p:spPr>
        <p:txBody>
          <a:bodyPr>
            <a:noAutofit/>
          </a:bodyPr>
          <a:lstStyle/>
          <a:p>
            <a:pPr>
              <a:lnSpc>
                <a:spcPct val="100000"/>
              </a:lnSpc>
            </a:pPr>
            <a:br>
              <a:rPr lang="en-US" sz="2400" dirty="0"/>
            </a:br>
            <a:r>
              <a:rPr lang="en-US" sz="2400" dirty="0"/>
              <a:t>			</a:t>
            </a:r>
            <a:br>
              <a:rPr lang="en-US" sz="2400" dirty="0"/>
            </a:br>
            <a:r>
              <a:rPr lang="en-US" sz="2400" dirty="0"/>
              <a:t>The </a:t>
            </a:r>
            <a:r>
              <a:rPr lang="en-US" sz="2400" b="1" i="1" dirty="0"/>
              <a:t>Health Policy Honors Program</a:t>
            </a:r>
            <a:r>
              <a:rPr lang="en-US" sz="2400" dirty="0"/>
              <a:t> provides LSUHSC medical students with:</a:t>
            </a:r>
            <a:br>
              <a:rPr lang="en-US" sz="2400" dirty="0"/>
            </a:br>
            <a:r>
              <a:rPr lang="en-US" sz="2400" dirty="0"/>
              <a:t>	</a:t>
            </a:r>
            <a:br>
              <a:rPr lang="en-US" sz="2400" dirty="0"/>
            </a:br>
            <a:r>
              <a:rPr lang="en-US" sz="2400" dirty="0"/>
              <a:t>	- A foundation in the basics of health policy analysis and research to 	   better equip students for professional growth as physician leaders with 	   skills to  advance health system improvements through policy. </a:t>
            </a:r>
            <a:br>
              <a:rPr lang="en-US" sz="2400" dirty="0"/>
            </a:br>
            <a:br>
              <a:rPr lang="en-US" sz="2400" dirty="0"/>
            </a:br>
            <a:r>
              <a:rPr lang="en-US" sz="2400" dirty="0"/>
              <a:t>	- An academic experience for students expressing intellectual curiosity 	  about the role and impact of policy on individuals and population health.</a:t>
            </a:r>
            <a:br>
              <a:rPr lang="en-US" sz="2400" dirty="0"/>
            </a:br>
            <a:br>
              <a:rPr lang="en-US" sz="2400" dirty="0"/>
            </a:br>
            <a:r>
              <a:rPr lang="en-US" sz="2400" dirty="0"/>
              <a:t>	- The practical and theoretical knowledge to recognize and actively 	    	   participate as physicians in the role that policy plays in improving 	the 	   health of populations and the context in which healthcare is practiced. </a:t>
            </a:r>
            <a:br>
              <a:rPr lang="en-US" sz="2400" dirty="0"/>
            </a:br>
            <a:r>
              <a:rPr lang="en-US" sz="2400" dirty="0"/>
              <a:t>	</a:t>
            </a:r>
            <a:br>
              <a:rPr lang="en-US" sz="2400" dirty="0"/>
            </a:br>
            <a:r>
              <a:rPr lang="en-US" sz="2400" dirty="0"/>
              <a:t>	- The unique ability to articulate an authoritative perspective on solutions 	   to a health or health related problem.</a:t>
            </a:r>
            <a:br>
              <a:rPr lang="en-US" sz="2400" dirty="0"/>
            </a:br>
            <a:endParaRPr lang="en-US" sz="2400" dirty="0"/>
          </a:p>
        </p:txBody>
      </p:sp>
      <p:pic>
        <p:nvPicPr>
          <p:cNvPr id="4" name="Picture 3" descr="Diagram&#10;&#10;Description automatically generated">
            <a:extLst>
              <a:ext uri="{FF2B5EF4-FFF2-40B4-BE49-F238E27FC236}">
                <a16:creationId xmlns:a16="http://schemas.microsoft.com/office/drawing/2014/main" id="{4FCA7C5F-315B-4C18-8C13-8BA2C918A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179" y="0"/>
            <a:ext cx="1808821" cy="1397726"/>
          </a:xfrm>
          <a:prstGeom prst="rect">
            <a:avLst/>
          </a:prstGeom>
        </p:spPr>
      </p:pic>
      <p:sp>
        <p:nvSpPr>
          <p:cNvPr id="5" name="TextBox 4">
            <a:extLst>
              <a:ext uri="{FF2B5EF4-FFF2-40B4-BE49-F238E27FC236}">
                <a16:creationId xmlns:a16="http://schemas.microsoft.com/office/drawing/2014/main" id="{133595D9-5388-4B8B-B363-64CF2C700476}"/>
              </a:ext>
            </a:extLst>
          </p:cNvPr>
          <p:cNvSpPr txBox="1"/>
          <p:nvPr/>
        </p:nvSpPr>
        <p:spPr>
          <a:xfrm>
            <a:off x="4645346" y="135573"/>
            <a:ext cx="1450654" cy="646331"/>
          </a:xfrm>
          <a:prstGeom prst="rect">
            <a:avLst/>
          </a:prstGeom>
          <a:noFill/>
        </p:spPr>
        <p:txBody>
          <a:bodyPr wrap="none" rtlCol="0">
            <a:spAutoFit/>
          </a:bodyPr>
          <a:lstStyle/>
          <a:p>
            <a:r>
              <a:rPr lang="en-US" sz="3600" dirty="0"/>
              <a:t>GOALS</a:t>
            </a:r>
          </a:p>
        </p:txBody>
      </p:sp>
    </p:spTree>
    <p:extLst>
      <p:ext uri="{BB962C8B-B14F-4D97-AF65-F5344CB8AC3E}">
        <p14:creationId xmlns:p14="http://schemas.microsoft.com/office/powerpoint/2010/main" val="97170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850-00A7-4F89-9EE9-DA315A0E6184}"/>
              </a:ext>
            </a:extLst>
          </p:cNvPr>
          <p:cNvSpPr>
            <a:spLocks noGrp="1"/>
          </p:cNvSpPr>
          <p:nvPr>
            <p:ph type="title"/>
          </p:nvPr>
        </p:nvSpPr>
        <p:spPr>
          <a:xfrm>
            <a:off x="838200" y="0"/>
            <a:ext cx="10515600" cy="587375"/>
          </a:xfrm>
        </p:spPr>
        <p:txBody>
          <a:bodyPr>
            <a:normAutofit fontScale="90000"/>
          </a:bodyPr>
          <a:lstStyle/>
          <a:p>
            <a:pPr algn="ctr"/>
            <a:r>
              <a:rPr lang="en-US" dirty="0"/>
              <a:t>Requirements</a:t>
            </a:r>
          </a:p>
        </p:txBody>
      </p:sp>
      <p:sp>
        <p:nvSpPr>
          <p:cNvPr id="3" name="Content Placeholder 2">
            <a:extLst>
              <a:ext uri="{FF2B5EF4-FFF2-40B4-BE49-F238E27FC236}">
                <a16:creationId xmlns:a16="http://schemas.microsoft.com/office/drawing/2014/main" id="{EF1F91AE-63E7-40E4-ACDB-D57FC1A6C11F}"/>
              </a:ext>
            </a:extLst>
          </p:cNvPr>
          <p:cNvSpPr>
            <a:spLocks noGrp="1"/>
          </p:cNvSpPr>
          <p:nvPr>
            <p:ph idx="1"/>
          </p:nvPr>
        </p:nvSpPr>
        <p:spPr>
          <a:xfrm>
            <a:off x="200490" y="587375"/>
            <a:ext cx="11902610" cy="5254625"/>
          </a:xfrm>
        </p:spPr>
        <p:txBody>
          <a:bodyPr>
            <a:normAutofit/>
          </a:bodyPr>
          <a:lstStyle/>
          <a:p>
            <a:r>
              <a:rPr lang="en-US" dirty="0"/>
              <a:t>3 Electives</a:t>
            </a:r>
          </a:p>
          <a:p>
            <a:pPr lvl="1">
              <a:buFontTx/>
              <a:buChar char="-"/>
            </a:pPr>
            <a:r>
              <a:rPr lang="en-US" dirty="0"/>
              <a:t>Health Policy MCLIN 190 (L1)</a:t>
            </a:r>
          </a:p>
          <a:p>
            <a:pPr lvl="1">
              <a:buFontTx/>
              <a:buChar char="-"/>
            </a:pPr>
            <a:r>
              <a:rPr lang="en-US" dirty="0"/>
              <a:t>Health Policy MCLIN (L2)</a:t>
            </a:r>
          </a:p>
          <a:p>
            <a:pPr lvl="1">
              <a:buFontTx/>
              <a:buChar char="-"/>
            </a:pPr>
            <a:r>
              <a:rPr lang="en-US" dirty="0"/>
              <a:t>Health Policy MCLIN (L4)</a:t>
            </a:r>
          </a:p>
          <a:p>
            <a:pPr marL="457200" lvl="1" indent="0">
              <a:buNone/>
            </a:pPr>
            <a:endParaRPr lang="en-US" sz="1200" dirty="0"/>
          </a:p>
          <a:p>
            <a:r>
              <a:rPr lang="en-US" dirty="0"/>
              <a:t>Complete a 2-month policy fellowship in the summer following successful completion of all L1 requirements</a:t>
            </a:r>
          </a:p>
          <a:p>
            <a:pPr marL="0" indent="0">
              <a:buNone/>
            </a:pPr>
            <a:endParaRPr lang="en-US" sz="1200" dirty="0"/>
          </a:p>
          <a:p>
            <a:r>
              <a:rPr lang="en-US" dirty="0"/>
              <a:t>Submit a Policy Honors Research Proposal and complete the work before 4</a:t>
            </a:r>
            <a:r>
              <a:rPr lang="en-US" baseline="30000" dirty="0"/>
              <a:t>th</a:t>
            </a:r>
            <a:r>
              <a:rPr lang="en-US" dirty="0"/>
              <a:t> year</a:t>
            </a:r>
          </a:p>
          <a:p>
            <a:pPr marL="0" indent="0">
              <a:buNone/>
            </a:pPr>
            <a:endParaRPr lang="en-US" sz="1200" dirty="0"/>
          </a:p>
          <a:p>
            <a:r>
              <a:rPr lang="en-US" dirty="0"/>
              <a:t>Write and submit to a peer reviewed journal a manuscript documenting research and analysis prior to January of 4</a:t>
            </a:r>
            <a:r>
              <a:rPr lang="en-US" baseline="30000" dirty="0"/>
              <a:t>th</a:t>
            </a:r>
            <a:r>
              <a:rPr lang="en-US" dirty="0"/>
              <a:t> year.</a:t>
            </a:r>
          </a:p>
          <a:p>
            <a:pPr marL="457200" lvl="1" indent="0" algn="ctr">
              <a:buNone/>
            </a:pPr>
            <a:endParaRPr lang="en-US" dirty="0"/>
          </a:p>
        </p:txBody>
      </p:sp>
      <p:pic>
        <p:nvPicPr>
          <p:cNvPr id="5" name="Picture 4" descr="Diagram&#10;&#10;Description automatically generated">
            <a:extLst>
              <a:ext uri="{FF2B5EF4-FFF2-40B4-BE49-F238E27FC236}">
                <a16:creationId xmlns:a16="http://schemas.microsoft.com/office/drawing/2014/main" id="{A8AD2864-8580-4ECA-A38F-E6FE6D8AC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179" y="0"/>
            <a:ext cx="1808821" cy="1397726"/>
          </a:xfrm>
          <a:prstGeom prst="rect">
            <a:avLst/>
          </a:prstGeom>
        </p:spPr>
      </p:pic>
      <p:sp>
        <p:nvSpPr>
          <p:cNvPr id="6" name="TextBox 5">
            <a:extLst>
              <a:ext uri="{FF2B5EF4-FFF2-40B4-BE49-F238E27FC236}">
                <a16:creationId xmlns:a16="http://schemas.microsoft.com/office/drawing/2014/main" id="{704D5376-7484-4A0F-8D5A-DF546C334BD5}"/>
              </a:ext>
            </a:extLst>
          </p:cNvPr>
          <p:cNvSpPr txBox="1"/>
          <p:nvPr/>
        </p:nvSpPr>
        <p:spPr>
          <a:xfrm>
            <a:off x="3314700" y="5934670"/>
            <a:ext cx="5279650" cy="954107"/>
          </a:xfrm>
          <a:prstGeom prst="rect">
            <a:avLst/>
          </a:prstGeom>
          <a:noFill/>
        </p:spPr>
        <p:txBody>
          <a:bodyPr wrap="none" rtlCol="0">
            <a:spAutoFit/>
          </a:bodyPr>
          <a:lstStyle/>
          <a:p>
            <a:pPr algn="ctr"/>
            <a:r>
              <a:rPr lang="en-US" sz="2000" b="1" dirty="0">
                <a:solidFill>
                  <a:srgbClr val="7030A0"/>
                </a:solidFill>
              </a:rPr>
              <a:t>APPLY By December 2020</a:t>
            </a:r>
          </a:p>
          <a:p>
            <a:r>
              <a:rPr lang="en-US" sz="1800" dirty="0">
                <a:solidFill>
                  <a:srgbClr val="000000"/>
                </a:solidFill>
                <a:hlinkClick r:id="rId3"/>
              </a:rPr>
              <a:t>https://sph.lsuhsc.edu/health-policy-honors-program/</a:t>
            </a:r>
            <a:endParaRPr lang="en-US" sz="1800" dirty="0">
              <a:solidFill>
                <a:srgbClr val="000000"/>
              </a:solidFill>
            </a:endParaRPr>
          </a:p>
          <a:p>
            <a:endParaRPr lang="en-US" dirty="0"/>
          </a:p>
        </p:txBody>
      </p:sp>
    </p:spTree>
    <p:extLst>
      <p:ext uri="{BB962C8B-B14F-4D97-AF65-F5344CB8AC3E}">
        <p14:creationId xmlns:p14="http://schemas.microsoft.com/office/powerpoint/2010/main" val="76144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D3617B-260B-4AD8-8359-00F7A0F4C066}"/>
              </a:ext>
            </a:extLst>
          </p:cNvPr>
          <p:cNvSpPr txBox="1"/>
          <p:nvPr/>
        </p:nvSpPr>
        <p:spPr>
          <a:xfrm>
            <a:off x="131761" y="63354"/>
            <a:ext cx="6096000" cy="923330"/>
          </a:xfrm>
          <a:prstGeom prst="rect">
            <a:avLst/>
          </a:prstGeom>
          <a:noFill/>
        </p:spPr>
        <p:txBody>
          <a:bodyPr wrap="square">
            <a:spAutoFit/>
          </a:bodyPr>
          <a:lstStyle/>
          <a:p>
            <a:r>
              <a:rPr lang="en-US" b="1" dirty="0">
                <a:effectLst/>
              </a:rPr>
              <a:t>My summer policy fellowship at the National Academy of State Health Policy was one of the best experiences I had during medical school.” </a:t>
            </a:r>
            <a:r>
              <a:rPr lang="en-US" sz="1600" b="1" i="1" dirty="0">
                <a:effectLst/>
              </a:rPr>
              <a:t>Trevor Flynn (MD Candidate Class of 2020)</a:t>
            </a:r>
            <a:endParaRPr lang="en-US" sz="1600" b="1" dirty="0">
              <a:effectLst/>
            </a:endParaRPr>
          </a:p>
        </p:txBody>
      </p:sp>
      <p:sp>
        <p:nvSpPr>
          <p:cNvPr id="7" name="TextBox 6">
            <a:extLst>
              <a:ext uri="{FF2B5EF4-FFF2-40B4-BE49-F238E27FC236}">
                <a16:creationId xmlns:a16="http://schemas.microsoft.com/office/drawing/2014/main" id="{D501465A-2207-46A9-B64E-0CF8A15EEAF4}"/>
              </a:ext>
            </a:extLst>
          </p:cNvPr>
          <p:cNvSpPr txBox="1"/>
          <p:nvPr/>
        </p:nvSpPr>
        <p:spPr>
          <a:xfrm>
            <a:off x="6610138" y="4351794"/>
            <a:ext cx="5581862" cy="2308324"/>
          </a:xfrm>
          <a:prstGeom prst="rect">
            <a:avLst/>
          </a:prstGeom>
          <a:noFill/>
        </p:spPr>
        <p:txBody>
          <a:bodyPr wrap="square">
            <a:spAutoFit/>
          </a:bodyPr>
          <a:lstStyle/>
          <a:p>
            <a:r>
              <a:rPr lang="en-US" b="1" dirty="0">
                <a:effectLst/>
              </a:rPr>
              <a:t>“The AmeriHealth Caritas Fellowship exposed me to another avenue to reach better health outcomes: health policy. Insights gained during my experience on Capitol Hill in the policy fellowship was often a topic of discussion during residency interviews with various faculty members at distinguished institutions while brainstorming ways to push medicine forward.”</a:t>
            </a:r>
            <a:br>
              <a:rPr lang="en-US" b="1" dirty="0">
                <a:effectLst/>
              </a:rPr>
            </a:br>
            <a:r>
              <a:rPr lang="en-US" b="1" dirty="0">
                <a:effectLst/>
              </a:rPr>
              <a:t>                                           </a:t>
            </a:r>
            <a:r>
              <a:rPr lang="en-US" b="1" i="1" dirty="0">
                <a:effectLst/>
              </a:rPr>
              <a:t>Sharis Steib, MD (Class of 2019)</a:t>
            </a:r>
            <a:endParaRPr lang="en-US" b="1" dirty="0">
              <a:effectLst/>
            </a:endParaRPr>
          </a:p>
        </p:txBody>
      </p:sp>
      <p:pic>
        <p:nvPicPr>
          <p:cNvPr id="8" name="Picture 7" descr="Logo, company name&#10;&#10;Description automatically generated">
            <a:extLst>
              <a:ext uri="{FF2B5EF4-FFF2-40B4-BE49-F238E27FC236}">
                <a16:creationId xmlns:a16="http://schemas.microsoft.com/office/drawing/2014/main" id="{4422B270-D18A-4A00-8B2C-B13A091CA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75" y="2636827"/>
            <a:ext cx="5309025" cy="2986327"/>
          </a:xfrm>
          <a:prstGeom prst="rect">
            <a:avLst/>
          </a:prstGeom>
        </p:spPr>
      </p:pic>
      <p:pic>
        <p:nvPicPr>
          <p:cNvPr id="11" name="Picture 10">
            <a:extLst>
              <a:ext uri="{FF2B5EF4-FFF2-40B4-BE49-F238E27FC236}">
                <a16:creationId xmlns:a16="http://schemas.microsoft.com/office/drawing/2014/main" id="{51EBE10D-DA8D-41AF-9649-3F605B6AC704}"/>
              </a:ext>
            </a:extLst>
          </p:cNvPr>
          <p:cNvPicPr>
            <a:picLocks noChangeAspect="1"/>
          </p:cNvPicPr>
          <p:nvPr/>
        </p:nvPicPr>
        <p:blipFill>
          <a:blip r:embed="rId3"/>
          <a:stretch>
            <a:fillRect/>
          </a:stretch>
        </p:blipFill>
        <p:spPr>
          <a:xfrm>
            <a:off x="8915400" y="427037"/>
            <a:ext cx="3086313" cy="3135108"/>
          </a:xfrm>
          <a:prstGeom prst="rect">
            <a:avLst/>
          </a:prstGeom>
        </p:spPr>
      </p:pic>
      <p:pic>
        <p:nvPicPr>
          <p:cNvPr id="13" name="Picture 12">
            <a:extLst>
              <a:ext uri="{FF2B5EF4-FFF2-40B4-BE49-F238E27FC236}">
                <a16:creationId xmlns:a16="http://schemas.microsoft.com/office/drawing/2014/main" id="{2E03E7D2-6894-404E-911A-7860B538CC20}"/>
              </a:ext>
            </a:extLst>
          </p:cNvPr>
          <p:cNvPicPr>
            <a:picLocks noChangeAspect="1"/>
          </p:cNvPicPr>
          <p:nvPr/>
        </p:nvPicPr>
        <p:blipFill>
          <a:blip r:embed="rId4"/>
          <a:stretch>
            <a:fillRect/>
          </a:stretch>
        </p:blipFill>
        <p:spPr>
          <a:xfrm>
            <a:off x="736600" y="5703838"/>
            <a:ext cx="1917700" cy="461126"/>
          </a:xfrm>
          <a:prstGeom prst="rect">
            <a:avLst/>
          </a:prstGeom>
        </p:spPr>
      </p:pic>
      <p:pic>
        <p:nvPicPr>
          <p:cNvPr id="15" name="Picture 14">
            <a:extLst>
              <a:ext uri="{FF2B5EF4-FFF2-40B4-BE49-F238E27FC236}">
                <a16:creationId xmlns:a16="http://schemas.microsoft.com/office/drawing/2014/main" id="{0005DD9B-9A63-44AF-B3A3-552A4B9602BC}"/>
              </a:ext>
            </a:extLst>
          </p:cNvPr>
          <p:cNvPicPr>
            <a:picLocks noChangeAspect="1"/>
          </p:cNvPicPr>
          <p:nvPr/>
        </p:nvPicPr>
        <p:blipFill>
          <a:blip r:embed="rId5"/>
          <a:stretch>
            <a:fillRect/>
          </a:stretch>
        </p:blipFill>
        <p:spPr>
          <a:xfrm>
            <a:off x="3041438" y="5662977"/>
            <a:ext cx="2271714" cy="496341"/>
          </a:xfrm>
          <a:prstGeom prst="rect">
            <a:avLst/>
          </a:prstGeom>
        </p:spPr>
      </p:pic>
      <p:sp>
        <p:nvSpPr>
          <p:cNvPr id="18" name="TextBox 17">
            <a:extLst>
              <a:ext uri="{FF2B5EF4-FFF2-40B4-BE49-F238E27FC236}">
                <a16:creationId xmlns:a16="http://schemas.microsoft.com/office/drawing/2014/main" id="{15ECDC39-C8B4-478E-B0BB-90968BC7CAB4}"/>
              </a:ext>
            </a:extLst>
          </p:cNvPr>
          <p:cNvSpPr txBox="1"/>
          <p:nvPr/>
        </p:nvSpPr>
        <p:spPr>
          <a:xfrm>
            <a:off x="1129874" y="6238964"/>
            <a:ext cx="4572426" cy="400110"/>
          </a:xfrm>
          <a:prstGeom prst="rect">
            <a:avLst/>
          </a:prstGeom>
          <a:noFill/>
        </p:spPr>
        <p:txBody>
          <a:bodyPr wrap="square">
            <a:spAutoFit/>
          </a:bodyPr>
          <a:lstStyle/>
          <a:p>
            <a:r>
              <a:rPr lang="en-US" sz="2000" b="1" dirty="0">
                <a:solidFill>
                  <a:schemeClr val="accent6">
                    <a:lumMod val="50000"/>
                  </a:schemeClr>
                </a:solidFill>
              </a:rPr>
              <a:t>TULANE Environmental Law Clinic</a:t>
            </a:r>
          </a:p>
        </p:txBody>
      </p:sp>
      <p:pic>
        <p:nvPicPr>
          <p:cNvPr id="19" name="Picture 18">
            <a:extLst>
              <a:ext uri="{FF2B5EF4-FFF2-40B4-BE49-F238E27FC236}">
                <a16:creationId xmlns:a16="http://schemas.microsoft.com/office/drawing/2014/main" id="{8D88EB5B-F299-4491-B04C-90630D7090DD}"/>
              </a:ext>
            </a:extLst>
          </p:cNvPr>
          <p:cNvPicPr>
            <a:picLocks noChangeAspect="1"/>
          </p:cNvPicPr>
          <p:nvPr/>
        </p:nvPicPr>
        <p:blipFill>
          <a:blip r:embed="rId6"/>
          <a:stretch>
            <a:fillRect/>
          </a:stretch>
        </p:blipFill>
        <p:spPr>
          <a:xfrm>
            <a:off x="42652" y="2199198"/>
            <a:ext cx="2489198" cy="627658"/>
          </a:xfrm>
          <a:prstGeom prst="rect">
            <a:avLst/>
          </a:prstGeom>
        </p:spPr>
      </p:pic>
      <p:pic>
        <p:nvPicPr>
          <p:cNvPr id="21" name="Picture 20">
            <a:extLst>
              <a:ext uri="{FF2B5EF4-FFF2-40B4-BE49-F238E27FC236}">
                <a16:creationId xmlns:a16="http://schemas.microsoft.com/office/drawing/2014/main" id="{CA2B9FCE-D6C2-495F-9DBA-A02F85CCE839}"/>
              </a:ext>
            </a:extLst>
          </p:cNvPr>
          <p:cNvPicPr>
            <a:picLocks noChangeAspect="1"/>
          </p:cNvPicPr>
          <p:nvPr/>
        </p:nvPicPr>
        <p:blipFill>
          <a:blip r:embed="rId7"/>
          <a:stretch>
            <a:fillRect/>
          </a:stretch>
        </p:blipFill>
        <p:spPr>
          <a:xfrm>
            <a:off x="5051424" y="2274902"/>
            <a:ext cx="2352675" cy="476250"/>
          </a:xfrm>
          <a:prstGeom prst="rect">
            <a:avLst/>
          </a:prstGeom>
        </p:spPr>
      </p:pic>
      <p:pic>
        <p:nvPicPr>
          <p:cNvPr id="23" name="Picture 22">
            <a:extLst>
              <a:ext uri="{FF2B5EF4-FFF2-40B4-BE49-F238E27FC236}">
                <a16:creationId xmlns:a16="http://schemas.microsoft.com/office/drawing/2014/main" id="{436C53E0-A970-4653-ACA0-EF728FA0FC24}"/>
              </a:ext>
            </a:extLst>
          </p:cNvPr>
          <p:cNvPicPr>
            <a:picLocks noChangeAspect="1"/>
          </p:cNvPicPr>
          <p:nvPr/>
        </p:nvPicPr>
        <p:blipFill>
          <a:blip r:embed="rId8"/>
          <a:stretch>
            <a:fillRect/>
          </a:stretch>
        </p:blipFill>
        <p:spPr>
          <a:xfrm>
            <a:off x="2669962" y="1663996"/>
            <a:ext cx="2171700" cy="1209675"/>
          </a:xfrm>
          <a:prstGeom prst="rect">
            <a:avLst/>
          </a:prstGeom>
        </p:spPr>
      </p:pic>
      <p:sp>
        <p:nvSpPr>
          <p:cNvPr id="2" name="TextBox 1">
            <a:extLst>
              <a:ext uri="{FF2B5EF4-FFF2-40B4-BE49-F238E27FC236}">
                <a16:creationId xmlns:a16="http://schemas.microsoft.com/office/drawing/2014/main" id="{9B8AD0F2-4A00-4557-BD2C-F478F3A83301}"/>
              </a:ext>
            </a:extLst>
          </p:cNvPr>
          <p:cNvSpPr txBox="1"/>
          <p:nvPr/>
        </p:nvSpPr>
        <p:spPr>
          <a:xfrm>
            <a:off x="1313644" y="832924"/>
            <a:ext cx="4884335" cy="923330"/>
          </a:xfrm>
          <a:prstGeom prst="rect">
            <a:avLst/>
          </a:prstGeom>
          <a:noFill/>
        </p:spPr>
        <p:txBody>
          <a:bodyPr wrap="square" rtlCol="0">
            <a:spAutoFit/>
          </a:bodyPr>
          <a:lstStyle/>
          <a:p>
            <a:r>
              <a:rPr lang="en-US" sz="5400" b="1" dirty="0">
                <a:solidFill>
                  <a:srgbClr val="7030A0"/>
                </a:solidFill>
              </a:rPr>
              <a:t>H o s t  S i t e s</a:t>
            </a:r>
          </a:p>
        </p:txBody>
      </p:sp>
    </p:spTree>
    <p:extLst>
      <p:ext uri="{BB962C8B-B14F-4D97-AF65-F5344CB8AC3E}">
        <p14:creationId xmlns:p14="http://schemas.microsoft.com/office/powerpoint/2010/main" val="27872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703C0CF-6507-4EC2-9DD6-94E9D87BE6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3518" y="1132575"/>
            <a:ext cx="3252903" cy="1504467"/>
          </a:xfrm>
          <a:prstGeom prst="rect">
            <a:avLst/>
          </a:prstGeom>
        </p:spPr>
      </p:pic>
      <p:pic>
        <p:nvPicPr>
          <p:cNvPr id="9" name="Picture 8">
            <a:extLst>
              <a:ext uri="{FF2B5EF4-FFF2-40B4-BE49-F238E27FC236}">
                <a16:creationId xmlns:a16="http://schemas.microsoft.com/office/drawing/2014/main" id="{4BCE6464-C2FB-4D2D-A483-E4CDFBDA65DA}"/>
              </a:ext>
            </a:extLst>
          </p:cNvPr>
          <p:cNvPicPr>
            <a:picLocks noChangeAspect="1"/>
          </p:cNvPicPr>
          <p:nvPr/>
        </p:nvPicPr>
        <p:blipFill>
          <a:blip r:embed="rId3"/>
          <a:stretch>
            <a:fillRect/>
          </a:stretch>
        </p:blipFill>
        <p:spPr>
          <a:xfrm>
            <a:off x="796651" y="550509"/>
            <a:ext cx="2918868" cy="2647176"/>
          </a:xfrm>
          <a:prstGeom prst="rect">
            <a:avLst/>
          </a:prstGeom>
        </p:spPr>
      </p:pic>
      <p:pic>
        <p:nvPicPr>
          <p:cNvPr id="6" name="Picture 5">
            <a:extLst>
              <a:ext uri="{FF2B5EF4-FFF2-40B4-BE49-F238E27FC236}">
                <a16:creationId xmlns:a16="http://schemas.microsoft.com/office/drawing/2014/main" id="{46C31DB3-2C6B-4E98-94D7-0C9053CE4D0B}"/>
              </a:ext>
            </a:extLst>
          </p:cNvPr>
          <p:cNvPicPr>
            <a:picLocks noChangeAspect="1"/>
          </p:cNvPicPr>
          <p:nvPr/>
        </p:nvPicPr>
        <p:blipFill>
          <a:blip r:embed="rId4"/>
          <a:stretch>
            <a:fillRect/>
          </a:stretch>
        </p:blipFill>
        <p:spPr>
          <a:xfrm>
            <a:off x="4381676" y="1192649"/>
            <a:ext cx="3252903" cy="4486762"/>
          </a:xfrm>
          <a:prstGeom prst="rect">
            <a:avLst/>
          </a:prstGeom>
        </p:spPr>
      </p:pic>
      <p:pic>
        <p:nvPicPr>
          <p:cNvPr id="3" name="Content Placeholder 3">
            <a:extLst>
              <a:ext uri="{FF2B5EF4-FFF2-40B4-BE49-F238E27FC236}">
                <a16:creationId xmlns:a16="http://schemas.microsoft.com/office/drawing/2014/main" id="{0543AD02-E1C0-4D61-894E-04BDBD31FFE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5242" r="8796"/>
          <a:stretch/>
        </p:blipFill>
        <p:spPr>
          <a:xfrm>
            <a:off x="8313518" y="3997248"/>
            <a:ext cx="3252903" cy="1980553"/>
          </a:xfrm>
          <a:prstGeom prst="rect">
            <a:avLst/>
          </a:prstGeom>
        </p:spPr>
      </p:pic>
      <p:sp>
        <p:nvSpPr>
          <p:cNvPr id="8" name="Rectangle 7">
            <a:extLst>
              <a:ext uri="{FF2B5EF4-FFF2-40B4-BE49-F238E27FC236}">
                <a16:creationId xmlns:a16="http://schemas.microsoft.com/office/drawing/2014/main" id="{AB849C19-F74A-49C7-999F-835BA2EA57B8}"/>
              </a:ext>
            </a:extLst>
          </p:cNvPr>
          <p:cNvSpPr/>
          <p:nvPr/>
        </p:nvSpPr>
        <p:spPr>
          <a:xfrm>
            <a:off x="4244735" y="6504633"/>
            <a:ext cx="3569054" cy="276999"/>
          </a:xfrm>
          <a:prstGeom prst="rect">
            <a:avLst/>
          </a:prstGeom>
        </p:spPr>
        <p:txBody>
          <a:bodyPr wrap="none">
            <a:spAutoFit/>
          </a:bodyPr>
          <a:lstStyle/>
          <a:p>
            <a:pPr>
              <a:spcAft>
                <a:spcPts val="600"/>
              </a:spcAft>
            </a:pPr>
            <a:r>
              <a:rPr lang="en-US" sz="1200" dirty="0"/>
              <a:t>https://sph.lsuhsc.edu/health-policy-honors-program/</a:t>
            </a:r>
          </a:p>
        </p:txBody>
      </p:sp>
      <p:pic>
        <p:nvPicPr>
          <p:cNvPr id="17" name="Picture 16">
            <a:extLst>
              <a:ext uri="{FF2B5EF4-FFF2-40B4-BE49-F238E27FC236}">
                <a16:creationId xmlns:a16="http://schemas.microsoft.com/office/drawing/2014/main" id="{B7C09F3F-6415-4A0E-A003-0F488337A5B9}"/>
              </a:ext>
            </a:extLst>
          </p:cNvPr>
          <p:cNvPicPr>
            <a:picLocks noChangeAspect="1"/>
          </p:cNvPicPr>
          <p:nvPr/>
        </p:nvPicPr>
        <p:blipFill>
          <a:blip r:embed="rId6"/>
          <a:stretch>
            <a:fillRect/>
          </a:stretch>
        </p:blipFill>
        <p:spPr>
          <a:xfrm>
            <a:off x="649695" y="3749697"/>
            <a:ext cx="3065824" cy="2475653"/>
          </a:xfrm>
          <a:prstGeom prst="rect">
            <a:avLst/>
          </a:prstGeom>
        </p:spPr>
      </p:pic>
      <p:sp>
        <p:nvSpPr>
          <p:cNvPr id="4" name="TextBox 3">
            <a:extLst>
              <a:ext uri="{FF2B5EF4-FFF2-40B4-BE49-F238E27FC236}">
                <a16:creationId xmlns:a16="http://schemas.microsoft.com/office/drawing/2014/main" id="{80C2016F-FE21-41A3-B2C1-C2A849175B0B}"/>
              </a:ext>
            </a:extLst>
          </p:cNvPr>
          <p:cNvSpPr txBox="1"/>
          <p:nvPr/>
        </p:nvSpPr>
        <p:spPr>
          <a:xfrm>
            <a:off x="1210239" y="27712"/>
            <a:ext cx="9771521" cy="400110"/>
          </a:xfrm>
          <a:prstGeom prst="rect">
            <a:avLst/>
          </a:prstGeom>
          <a:noFill/>
        </p:spPr>
        <p:txBody>
          <a:bodyPr wrap="none" rtlCol="0">
            <a:spAutoFit/>
          </a:bodyPr>
          <a:lstStyle/>
          <a:p>
            <a:r>
              <a:rPr lang="en-US" sz="2000" b="1" dirty="0">
                <a:solidFill>
                  <a:schemeClr val="bg1"/>
                </a:solidFill>
              </a:rPr>
              <a:t>Building Advocacy and Policy Analytical Competencies for Medical Students at LSUHSC-NO</a:t>
            </a:r>
          </a:p>
        </p:txBody>
      </p:sp>
    </p:spTree>
    <p:extLst>
      <p:ext uri="{BB962C8B-B14F-4D97-AF65-F5344CB8AC3E}">
        <p14:creationId xmlns:p14="http://schemas.microsoft.com/office/powerpoint/2010/main" val="335797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401</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Peggy Honoré, DHA, MHA Endowed Professor School of Public Health School of Medicine phono1@lsuhsc.edu </vt:lpstr>
      <vt:lpstr>     The Health Policy Honors Program provides LSUHSC medical students with:    - A foundation in the basics of health policy analysis and research to     better equip students for professional growth as physician leaders with     skills to  advance health system improvements through policy.    - An academic experience for students expressing intellectual curiosity    about the role and impact of policy on individuals and population health.   - The practical and theoretical knowledge to recognize and actively          participate as physicians in the role that policy plays in improving  the     health of populations and the context in which healthcare is practiced.     - The unique ability to articulate an authoritative perspective on solutions     to a health or health related problem. </vt:lpstr>
      <vt:lpstr>Requirements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Peggy Honoré, DHA, MHA Endowed Professor School of Public Health School of Medicine</dc:title>
  <dc:creator>Honore, Peggy A.</dc:creator>
  <cp:lastModifiedBy>Honore, Peggy A.</cp:lastModifiedBy>
  <cp:revision>13</cp:revision>
  <cp:lastPrinted>2020-10-14T23:56:02Z</cp:lastPrinted>
  <dcterms:created xsi:type="dcterms:W3CDTF">2020-10-14T23:27:53Z</dcterms:created>
  <dcterms:modified xsi:type="dcterms:W3CDTF">2020-11-06T00:01:13Z</dcterms:modified>
</cp:coreProperties>
</file>